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6" r:id="rId3"/>
    <p:sldId id="295" r:id="rId4"/>
    <p:sldId id="278" r:id="rId5"/>
    <p:sldId id="270" r:id="rId6"/>
    <p:sldId id="283" r:id="rId7"/>
    <p:sldId id="271" r:id="rId8"/>
    <p:sldId id="284" r:id="rId9"/>
    <p:sldId id="287" r:id="rId10"/>
    <p:sldId id="288" r:id="rId11"/>
    <p:sldId id="280" r:id="rId12"/>
    <p:sldId id="282" r:id="rId13"/>
    <p:sldId id="281" r:id="rId14"/>
    <p:sldId id="297" r:id="rId15"/>
    <p:sldId id="285" r:id="rId16"/>
    <p:sldId id="286" r:id="rId17"/>
    <p:sldId id="290" r:id="rId18"/>
    <p:sldId id="292" r:id="rId19"/>
    <p:sldId id="293" r:id="rId20"/>
    <p:sldId id="259" r:id="rId21"/>
    <p:sldId id="258" r:id="rId22"/>
    <p:sldId id="260" r:id="rId23"/>
    <p:sldId id="261" r:id="rId24"/>
    <p:sldId id="276" r:id="rId25"/>
    <p:sldId id="298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EEF"/>
    <a:srgbClr val="076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2280" autoAdjust="0"/>
  </p:normalViewPr>
  <p:slideViewPr>
    <p:cSldViewPr showGuides="1">
      <p:cViewPr varScale="1">
        <p:scale>
          <a:sx n="65" d="100"/>
          <a:sy n="65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48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192C-2D72-4903-A7FC-0D5BA6D09066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7AC47-4CAA-4B2C-B58D-D37C3441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AC47-4CAA-4B2C-B58D-D37C3441A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indent="-1825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678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Not every 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selling propositions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may be unique</a:t>
            </a:r>
          </a:p>
          <a:p>
            <a:pPr marL="182563" indent="-1825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678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But factors pointed out here are 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not ordinary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for every servo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motor</a:t>
            </a:r>
          </a:p>
          <a:p>
            <a:pPr marL="182563" marR="0" indent="-1825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678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HMC selling propositions are also valid for the </a:t>
            </a:r>
            <a:r>
              <a:rPr lang="en-US" sz="1200" b="1" kern="1200" smtClean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HMP / HMD and </a:t>
            </a:r>
            <a:r>
              <a:rPr lang="en-US" sz="1200" b="1" kern="1200" dirty="0" smtClean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HMPG 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programs</a:t>
            </a:r>
            <a:endParaRPr lang="en-US" dirty="0">
              <a:solidFill>
                <a:prstClr val="black"/>
              </a:solidFill>
              <a:cs typeface="Arial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AC47-4CAA-4B2C-B58D-D37C3441AC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0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237814"/>
            <a:ext cx="4121143" cy="5622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4290" y="914400"/>
            <a:ext cx="9235440" cy="514350"/>
          </a:xfrm>
          <a:prstGeom prst="rect">
            <a:avLst/>
          </a:prstGeom>
          <a:solidFill>
            <a:srgbClr val="076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4290" y="1428750"/>
            <a:ext cx="9235440" cy="171450"/>
          </a:xfrm>
          <a:prstGeom prst="rect">
            <a:avLst/>
          </a:prstGeom>
          <a:solidFill>
            <a:srgbClr val="247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14400" y="3436556"/>
            <a:ext cx="7315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00250"/>
            <a:ext cx="7315200" cy="1371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600450"/>
            <a:ext cx="7315200" cy="1771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Author, Date, etc.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1000" y="1033272"/>
            <a:ext cx="4343400" cy="238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51" i="1" spc="80" dirty="0">
                <a:solidFill>
                  <a:schemeClr val="bg1"/>
                </a:solidFill>
                <a:latin typeface="+mj-lt"/>
              </a:rPr>
              <a:t>Motion Solutions that Change the Game</a:t>
            </a:r>
          </a:p>
        </p:txBody>
      </p:sp>
    </p:spTree>
    <p:extLst>
      <p:ext uri="{BB962C8B-B14F-4D97-AF65-F5344CB8AC3E}">
        <p14:creationId xmlns:p14="http://schemas.microsoft.com/office/powerpoint/2010/main" val="12640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Allied Motion Technologies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143000"/>
            <a:ext cx="8229600" cy="53949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3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23360" cy="5394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143000"/>
            <a:ext cx="4023360" cy="5394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629400"/>
            <a:ext cx="3657600" cy="227969"/>
          </a:xfrm>
        </p:spPr>
        <p:txBody>
          <a:bodyPr/>
          <a:lstStyle/>
          <a:p>
            <a:r>
              <a:rPr lang="en-US" dirty="0"/>
              <a:t>© Allied Motion Technologies Inc.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5943600" y="6629400"/>
            <a:ext cx="2743200" cy="227969"/>
          </a:xfrm>
        </p:spPr>
        <p:txBody>
          <a:bodyPr/>
          <a:lstStyle/>
          <a:p>
            <a:fld id="{EC8E8E82-4965-4538-A6C4-A17EBF197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6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2900" y="1028700"/>
            <a:ext cx="5597652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629400"/>
            <a:ext cx="3657600" cy="227969"/>
          </a:xfrm>
        </p:spPr>
        <p:txBody>
          <a:bodyPr/>
          <a:lstStyle/>
          <a:p>
            <a:r>
              <a:rPr lang="en-US"/>
              <a:t>© Allied Motion Technologies Inc.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5943600" y="6629400"/>
            <a:ext cx="2743200" cy="227969"/>
          </a:xfrm>
        </p:spPr>
        <p:txBody>
          <a:bodyPr/>
          <a:lstStyle/>
          <a:p>
            <a:fld id="{EC8E8E82-4965-4538-A6C4-A17EBF1976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2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34290" y="6629400"/>
            <a:ext cx="9235440" cy="292608"/>
          </a:xfrm>
          <a:prstGeom prst="rect">
            <a:avLst/>
          </a:prstGeom>
          <a:solidFill>
            <a:srgbClr val="237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57200" y="-57151"/>
            <a:ext cx="3108960" cy="593231"/>
          </a:xfrm>
          <a:prstGeom prst="rect">
            <a:avLst/>
          </a:prstGeom>
          <a:solidFill>
            <a:srgbClr val="076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91440"/>
            <a:ext cx="2633472" cy="36093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57200" y="1115568"/>
            <a:ext cx="5486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1112"/>
            <a:ext cx="3657600" cy="22796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 spc="-5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© Allied Motion Technologies Inc.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3600" y="6611112"/>
            <a:ext cx="2743200" cy="22796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EC8E8E82-4965-4538-A6C4-A17EBF197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4669"/>
            <a:ext cx="8229600" cy="457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3949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96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400" kern="1200">
          <a:solidFill>
            <a:srgbClr val="0762C8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4.jpe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HeiMotion</a:t>
            </a:r>
            <a:r>
              <a:rPr lang="en-US" dirty="0" smtClean="0"/>
              <a:t>    servo motors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43" y="4077072"/>
            <a:ext cx="6410325" cy="2257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8" y="2564904"/>
            <a:ext cx="3212056" cy="7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HMD - </a:t>
            </a:r>
            <a:r>
              <a:rPr lang="de-DE" dirty="0" err="1" smtClean="0"/>
              <a:t>characteristics</a:t>
            </a:r>
            <a:endParaRPr lang="de-DE" dirty="0"/>
          </a:p>
        </p:txBody>
      </p:sp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303783" y="1392832"/>
            <a:ext cx="5616575" cy="496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en-US" sz="1200" b="1" u="sng" dirty="0">
                <a:solidFill>
                  <a:prstClr val="black"/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  <a:latin typeface="+mj-lt"/>
                <a:cs typeface="Arial" charset="0"/>
              </a:rPr>
              <a:t>HMD Series 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100" b="1" dirty="0" smtClean="0">
                <a:latin typeface="+mj-lt"/>
                <a:cs typeface="Arial" charset="0"/>
              </a:rPr>
              <a:t>Concentrated winding </a:t>
            </a:r>
            <a:r>
              <a:rPr lang="en-US" sz="1100" dirty="0" smtClean="0">
                <a:latin typeface="+mj-lt"/>
                <a:cs typeface="Arial" charset="0"/>
              </a:rPr>
              <a:t>technology with high efficiency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+mj-lt"/>
                <a:cs typeface="Arial" charset="0"/>
              </a:rPr>
              <a:t>Extremely </a:t>
            </a:r>
            <a:r>
              <a:rPr lang="en-US" sz="1100" b="1" dirty="0" smtClean="0">
                <a:latin typeface="+mj-lt"/>
                <a:cs typeface="Arial" charset="0"/>
              </a:rPr>
              <a:t>compact</a:t>
            </a:r>
            <a:r>
              <a:rPr lang="en-US" sz="1100" dirty="0" smtClean="0">
                <a:latin typeface="+mj-lt"/>
                <a:cs typeface="Arial" charset="0"/>
              </a:rPr>
              <a:t> (</a:t>
            </a:r>
            <a:r>
              <a:rPr lang="en-US" sz="1100" dirty="0">
                <a:latin typeface="+mj-lt"/>
                <a:cs typeface="Arial" charset="0"/>
              </a:rPr>
              <a:t>reduction of the coil heads and package height</a:t>
            </a:r>
            <a:r>
              <a:rPr lang="en-US" sz="1100" dirty="0" smtClean="0">
                <a:latin typeface="+mj-lt"/>
                <a:cs typeface="Arial" charset="0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+mj-lt"/>
                <a:cs typeface="Arial" charset="0"/>
              </a:rPr>
              <a:t>Utilization of many </a:t>
            </a:r>
            <a:r>
              <a:rPr lang="en-US" sz="1100" b="1" dirty="0" smtClean="0">
                <a:latin typeface="+mj-lt"/>
                <a:cs typeface="Arial" charset="0"/>
              </a:rPr>
              <a:t>parts of the HMP series </a:t>
            </a:r>
            <a:r>
              <a:rPr lang="en-US" sz="1100" dirty="0" smtClean="0">
                <a:latin typeface="+mj-lt"/>
                <a:cs typeface="Arial" charset="0"/>
              </a:rPr>
              <a:t>(flanges, </a:t>
            </a:r>
            <a:r>
              <a:rPr lang="en-US" sz="1100" dirty="0">
                <a:latin typeface="+mj-lt"/>
                <a:cs typeface="Arial" charset="0"/>
              </a:rPr>
              <a:t>e</a:t>
            </a:r>
            <a:r>
              <a:rPr lang="en-US" sz="1100" dirty="0" smtClean="0">
                <a:latin typeface="+mj-lt"/>
                <a:cs typeface="Arial" charset="0"/>
              </a:rPr>
              <a:t>ncoders, </a:t>
            </a:r>
            <a:r>
              <a:rPr lang="en-US" sz="1100" dirty="0" err="1" smtClean="0">
                <a:latin typeface="+mj-lt"/>
                <a:cs typeface="Arial" charset="0"/>
              </a:rPr>
              <a:t>ec.</a:t>
            </a:r>
            <a:r>
              <a:rPr lang="en-US" sz="1100" dirty="0" smtClean="0">
                <a:latin typeface="+mj-lt"/>
                <a:cs typeface="Arial" charset="0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+mj-lt"/>
                <a:cs typeface="Arial" charset="0"/>
              </a:rPr>
              <a:t>Fully configured via the </a:t>
            </a:r>
            <a:r>
              <a:rPr lang="en-US" sz="1100" b="1" dirty="0" smtClean="0">
                <a:latin typeface="+mj-lt"/>
                <a:cs typeface="Arial" charset="0"/>
              </a:rPr>
              <a:t>SAP</a:t>
            </a:r>
            <a:r>
              <a:rPr lang="en-US" sz="1100" dirty="0" smtClean="0">
                <a:latin typeface="+mj-lt"/>
                <a:cs typeface="Arial" charset="0"/>
              </a:rPr>
              <a:t> module</a:t>
            </a:r>
            <a:endParaRPr lang="en-US" sz="1100" dirty="0">
              <a:latin typeface="+mj-lt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en-US" sz="1100" b="1" dirty="0" smtClean="0">
              <a:latin typeface="+mj-lt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en-US" sz="1100" b="1" dirty="0">
              <a:latin typeface="+mj-lt"/>
              <a:cs typeface="Arial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en-US" sz="1200" b="1" u="sng" dirty="0">
                <a:solidFill>
                  <a:prstClr val="black"/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  <a:latin typeface="+mj-lt"/>
                <a:cs typeface="Arial" charset="0"/>
              </a:rPr>
              <a:t>General properties of HMD combined to HMP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+mj-lt"/>
                <a:cs typeface="Arial" charset="0"/>
              </a:rPr>
              <a:t>Highly </a:t>
            </a:r>
            <a:r>
              <a:rPr lang="en-US" sz="1100" b="1" dirty="0" smtClean="0">
                <a:latin typeface="+mj-lt"/>
                <a:cs typeface="Arial" charset="0"/>
              </a:rPr>
              <a:t>dynamic</a:t>
            </a:r>
            <a:r>
              <a:rPr lang="en-US" sz="1100" dirty="0" smtClean="0">
                <a:latin typeface="+mj-lt"/>
                <a:cs typeface="Arial" charset="0"/>
              </a:rPr>
              <a:t> motors with minimum inertia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+mj-lt"/>
                <a:cs typeface="Arial" charset="0"/>
              </a:rPr>
              <a:t>Good torque quality for concentrated motor design (</a:t>
            </a:r>
            <a:r>
              <a:rPr lang="en-US" sz="1100" b="1" dirty="0" smtClean="0">
                <a:latin typeface="+mj-lt"/>
                <a:cs typeface="Arial" charset="0"/>
              </a:rPr>
              <a:t>ripple</a:t>
            </a:r>
            <a:r>
              <a:rPr lang="en-US" sz="1100" dirty="0" smtClean="0">
                <a:latin typeface="+mj-lt"/>
                <a:cs typeface="Arial" charset="0"/>
              </a:rPr>
              <a:t> at </a:t>
            </a:r>
            <a:r>
              <a:rPr lang="en-US" sz="1100" dirty="0" err="1" smtClean="0">
                <a:latin typeface="+mj-lt"/>
                <a:cs typeface="Arial" charset="0"/>
              </a:rPr>
              <a:t>n</a:t>
            </a:r>
            <a:r>
              <a:rPr lang="en-US" sz="1100" baseline="-25000" dirty="0" err="1" smtClean="0">
                <a:latin typeface="+mj-lt"/>
                <a:cs typeface="Arial" charset="0"/>
              </a:rPr>
              <a:t>rated</a:t>
            </a:r>
            <a:r>
              <a:rPr lang="en-US" sz="1100" dirty="0" smtClean="0">
                <a:latin typeface="+mj-lt"/>
                <a:cs typeface="Arial" charset="0"/>
              </a:rPr>
              <a:t> ~ 1,5%)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100" b="1" dirty="0" smtClean="0">
                <a:latin typeface="+mj-lt"/>
                <a:cs typeface="Arial" charset="0"/>
              </a:rPr>
              <a:t>Finer performance grading </a:t>
            </a:r>
            <a:r>
              <a:rPr lang="en-US" sz="1100" dirty="0" smtClean="0">
                <a:latin typeface="+mj-lt"/>
                <a:cs typeface="Arial" charset="0"/>
              </a:rPr>
              <a:t>as HMP </a:t>
            </a: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tabLst>
                <a:tab pos="266700" algn="l"/>
              </a:tabLst>
              <a:defRPr/>
            </a:pPr>
            <a:r>
              <a:rPr lang="en-US" sz="1100" dirty="0">
                <a:latin typeface="+mj-lt"/>
                <a:cs typeface="Arial" charset="0"/>
              </a:rPr>
              <a:t>	</a:t>
            </a:r>
            <a:r>
              <a:rPr lang="en-US" sz="1100" dirty="0" smtClean="0">
                <a:latin typeface="+mj-lt"/>
                <a:cs typeface="Arial" charset="0"/>
              </a:rPr>
              <a:t>(500W – </a:t>
            </a:r>
            <a:r>
              <a:rPr lang="en-US" sz="1100" dirty="0">
                <a:latin typeface="+mj-lt"/>
                <a:cs typeface="Arial" charset="0"/>
              </a:rPr>
              <a:t>m</a:t>
            </a:r>
            <a:r>
              <a:rPr lang="en-US" sz="1100" dirty="0" smtClean="0">
                <a:latin typeface="+mj-lt"/>
                <a:cs typeface="Arial" charset="0"/>
              </a:rPr>
              <a:t>otor as HMD06 and HMD08)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+mj-lt"/>
                <a:cs typeface="Arial" charset="0"/>
              </a:rPr>
              <a:t>Very </a:t>
            </a:r>
            <a:r>
              <a:rPr lang="en-US" sz="1100" b="1" dirty="0" smtClean="0">
                <a:latin typeface="+mj-lt"/>
                <a:cs typeface="Arial" charset="0"/>
              </a:rPr>
              <a:t>high slot fill ratio </a:t>
            </a:r>
            <a:r>
              <a:rPr lang="en-US" sz="1100" dirty="0" smtClean="0">
                <a:latin typeface="+mj-lt"/>
                <a:cs typeface="Arial" charset="0"/>
              </a:rPr>
              <a:t>(</a:t>
            </a:r>
            <a:r>
              <a:rPr lang="en-US" sz="1100" dirty="0">
                <a:latin typeface="+mj-lt"/>
                <a:cs typeface="Arial" charset="0"/>
              </a:rPr>
              <a:t>h</a:t>
            </a:r>
            <a:r>
              <a:rPr lang="en-US" sz="1100" dirty="0" smtClean="0">
                <a:latin typeface="+mj-lt"/>
                <a:cs typeface="Arial" charset="0"/>
              </a:rPr>
              <a:t>igher efficiency)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100" b="1" dirty="0" smtClean="0">
                <a:latin typeface="+mj-lt"/>
                <a:cs typeface="Arial" charset="0"/>
              </a:rPr>
              <a:t>Overload</a:t>
            </a:r>
            <a:r>
              <a:rPr lang="en-US" sz="1100" dirty="0" smtClean="0">
                <a:latin typeface="+mj-lt"/>
                <a:cs typeface="Arial" charset="0"/>
              </a:rPr>
              <a:t> capability reduced (</a:t>
            </a:r>
            <a:r>
              <a:rPr lang="en-US" sz="1100" dirty="0" err="1" smtClean="0">
                <a:latin typeface="+mj-lt"/>
                <a:cs typeface="Arial" charset="0"/>
              </a:rPr>
              <a:t>M</a:t>
            </a:r>
            <a:r>
              <a:rPr lang="en-US" sz="1100" baseline="-25000" dirty="0" err="1" smtClean="0">
                <a:latin typeface="+mj-lt"/>
                <a:cs typeface="Arial" charset="0"/>
              </a:rPr>
              <a:t>max</a:t>
            </a:r>
            <a:r>
              <a:rPr lang="en-US" sz="1100" dirty="0" smtClean="0">
                <a:latin typeface="+mj-lt"/>
                <a:cs typeface="Arial" charset="0"/>
              </a:rPr>
              <a:t> = 2.5xM</a:t>
            </a:r>
            <a:r>
              <a:rPr lang="en-US" sz="1100" baseline="-25000" dirty="0" smtClean="0">
                <a:latin typeface="+mj-lt"/>
                <a:cs typeface="Arial" charset="0"/>
              </a:rPr>
              <a:t>0</a:t>
            </a:r>
            <a:r>
              <a:rPr lang="en-US" sz="1100" dirty="0" smtClean="0">
                <a:latin typeface="+mj-lt"/>
                <a:cs typeface="Arial" charset="0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+mj-lt"/>
                <a:cs typeface="Arial" charset="0"/>
              </a:rPr>
              <a:t>Among 230V/400V - also </a:t>
            </a:r>
            <a:r>
              <a:rPr lang="en-US" sz="1100" b="1" dirty="0" smtClean="0">
                <a:latin typeface="+mj-lt"/>
                <a:cs typeface="Arial" charset="0"/>
              </a:rPr>
              <a:t>24/48V - and 480V </a:t>
            </a:r>
            <a:r>
              <a:rPr lang="en-US" sz="1100" dirty="0" smtClean="0">
                <a:latin typeface="+mj-lt"/>
                <a:cs typeface="Arial" charset="0"/>
              </a:rPr>
              <a:t>– windings </a:t>
            </a: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tabLst>
                <a:tab pos="266700" algn="l"/>
              </a:tabLst>
              <a:defRPr/>
            </a:pPr>
            <a:r>
              <a:rPr lang="en-US" sz="1100" dirty="0">
                <a:latin typeface="+mj-lt"/>
                <a:cs typeface="Arial" charset="0"/>
              </a:rPr>
              <a:t>	</a:t>
            </a:r>
            <a:r>
              <a:rPr lang="en-US" sz="1100" dirty="0" smtClean="0">
                <a:latin typeface="+mj-lt"/>
                <a:cs typeface="Arial" charset="0"/>
              </a:rPr>
              <a:t>(low voltage and US market)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+mj-lt"/>
                <a:cs typeface="Arial" charset="0"/>
              </a:rPr>
              <a:t>Optimized thermal and electrical properties by </a:t>
            </a:r>
            <a:br>
              <a:rPr lang="en-US" sz="1100" dirty="0" smtClean="0">
                <a:latin typeface="+mj-lt"/>
                <a:cs typeface="Arial" charset="0"/>
              </a:rPr>
            </a:br>
            <a:r>
              <a:rPr lang="en-US" sz="1100" b="1" dirty="0" smtClean="0">
                <a:latin typeface="+mj-lt"/>
                <a:cs typeface="Arial" charset="0"/>
              </a:rPr>
              <a:t>full potting </a:t>
            </a:r>
            <a:r>
              <a:rPr lang="en-US" sz="1100" dirty="0" smtClean="0">
                <a:latin typeface="+mj-lt"/>
                <a:cs typeface="Arial" charset="0"/>
              </a:rPr>
              <a:t>technology 	(</a:t>
            </a:r>
            <a:r>
              <a:rPr lang="en-US" sz="1100" dirty="0" err="1" smtClean="0">
                <a:latin typeface="+mj-lt"/>
                <a:cs typeface="Arial" charset="0"/>
              </a:rPr>
              <a:t>dU</a:t>
            </a:r>
            <a:r>
              <a:rPr lang="en-US" sz="1100" dirty="0" smtClean="0">
                <a:latin typeface="+mj-lt"/>
                <a:cs typeface="Arial" charset="0"/>
              </a:rPr>
              <a:t>/</a:t>
            </a:r>
            <a:r>
              <a:rPr lang="en-US" sz="1100" dirty="0" err="1" smtClean="0">
                <a:latin typeface="+mj-lt"/>
                <a:cs typeface="Arial" charset="0"/>
              </a:rPr>
              <a:t>dt</a:t>
            </a:r>
            <a:r>
              <a:rPr lang="en-US" sz="1100" dirty="0" smtClean="0">
                <a:latin typeface="+mj-lt"/>
                <a:cs typeface="Arial" charset="0"/>
              </a:rPr>
              <a:t> </a:t>
            </a:r>
            <a:r>
              <a:rPr lang="en-US" sz="1100" dirty="0">
                <a:latin typeface="+mj-lt"/>
                <a:cs typeface="Arial" charset="0"/>
              </a:rPr>
              <a:t>&gt; </a:t>
            </a:r>
            <a:r>
              <a:rPr lang="en-US" sz="1100" dirty="0" smtClean="0">
                <a:latin typeface="+mj-lt"/>
                <a:cs typeface="Arial" charset="0"/>
              </a:rPr>
              <a:t>14kV/µs)</a:t>
            </a:r>
            <a:endParaRPr lang="en-US" sz="1100" dirty="0">
              <a:latin typeface="+mj-lt"/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100" dirty="0" smtClean="0">
              <a:latin typeface="+mj-lt"/>
              <a:cs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7570" b="-1"/>
          <a:stretch/>
        </p:blipFill>
        <p:spPr bwMode="auto">
          <a:xfrm>
            <a:off x="5805577" y="1340768"/>
            <a:ext cx="3547392" cy="270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t="24190" r="8624" b="22977"/>
          <a:stretch>
            <a:fillRect/>
          </a:stretch>
        </p:blipFill>
        <p:spPr bwMode="auto">
          <a:xfrm>
            <a:off x="4745942" y="4549639"/>
            <a:ext cx="4457866" cy="208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38" y="499519"/>
            <a:ext cx="2414494" cy="8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Selling</a:t>
            </a:r>
            <a:r>
              <a:rPr lang="de-DE" dirty="0" smtClean="0"/>
              <a:t> </a:t>
            </a:r>
            <a:r>
              <a:rPr lang="de-DE" dirty="0" err="1" smtClean="0"/>
              <a:t>proposition</a:t>
            </a:r>
            <a:r>
              <a:rPr lang="de-DE" dirty="0" smtClean="0"/>
              <a:t> - </a:t>
            </a:r>
            <a:r>
              <a:rPr lang="de-DE" dirty="0" err="1" smtClean="0"/>
              <a:t>bearing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4678" y="1340768"/>
            <a:ext cx="84963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defRPr/>
            </a:pPr>
            <a:endParaRPr lang="en-US" sz="12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en-US" sz="1200" b="1" u="sng" dirty="0">
                <a:solidFill>
                  <a:prstClr val="black"/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  <a:latin typeface="+mj-lt"/>
                <a:cs typeface="Arial" charset="0"/>
              </a:rPr>
              <a:t>Bearing system and optimized installation: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defRPr/>
            </a:pPr>
            <a:endParaRPr lang="en-US" sz="1200" b="1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182563" indent="-182563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All motors built up with </a:t>
            </a:r>
            <a:r>
              <a:rPr lang="en-US" sz="1200" b="1" dirty="0">
                <a:solidFill>
                  <a:prstClr val="black"/>
                </a:solidFill>
                <a:latin typeface="+mj-lt"/>
                <a:cs typeface="Arial" charset="0"/>
              </a:rPr>
              <a:t>one solid and one floating </a:t>
            </a: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bearing</a:t>
            </a:r>
          </a:p>
          <a:p>
            <a:pPr marL="182563" indent="-182563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Floating bearing set into a steel bushing to </a:t>
            </a:r>
            <a:r>
              <a:rPr lang="en-US" sz="1200" b="1" dirty="0">
                <a:solidFill>
                  <a:prstClr val="black"/>
                </a:solidFill>
                <a:latin typeface="+mj-lt"/>
                <a:cs typeface="Arial" charset="0"/>
              </a:rPr>
              <a:t>avoid noise </a:t>
            </a: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even at high temperatures</a:t>
            </a:r>
          </a:p>
          <a:p>
            <a:pPr marL="182563" indent="-182563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prstClr val="black"/>
                </a:solidFill>
                <a:latin typeface="+mj-lt"/>
                <a:cs typeface="Arial" charset="0"/>
              </a:rPr>
              <a:t>Integrated </a:t>
            </a:r>
            <a:r>
              <a:rPr lang="en-US" sz="1200" b="1" dirty="0">
                <a:solidFill>
                  <a:prstClr val="black"/>
                </a:solidFill>
                <a:latin typeface="+mj-lt"/>
                <a:cs typeface="Arial" charset="0"/>
              </a:rPr>
              <a:t>compensation</a:t>
            </a: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 of tolerances and thermal expansions</a:t>
            </a:r>
          </a:p>
          <a:p>
            <a:pPr marL="182563" indent="-182563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prstClr val="black"/>
                </a:solidFill>
                <a:latin typeface="+mj-lt"/>
                <a:cs typeface="Arial" charset="0"/>
              </a:rPr>
              <a:t>Very </a:t>
            </a: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high </a:t>
            </a:r>
            <a:r>
              <a:rPr lang="en-US" sz="1200" b="1" dirty="0">
                <a:solidFill>
                  <a:prstClr val="black"/>
                </a:solidFill>
                <a:latin typeface="+mj-lt"/>
                <a:cs typeface="Arial" charset="0"/>
              </a:rPr>
              <a:t>axial and radial forces </a:t>
            </a: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tolerable</a:t>
            </a:r>
          </a:p>
          <a:p>
            <a:pPr marL="182563" indent="-182563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High temperature </a:t>
            </a:r>
            <a:r>
              <a:rPr lang="en-US" sz="1200" b="1" dirty="0">
                <a:solidFill>
                  <a:prstClr val="black"/>
                </a:solidFill>
                <a:latin typeface="+mj-lt"/>
                <a:cs typeface="Arial" charset="0"/>
              </a:rPr>
              <a:t>grease</a:t>
            </a: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 and optimized bearing clearance for </a:t>
            </a:r>
            <a:r>
              <a:rPr lang="en-US" sz="1200" b="1" dirty="0">
                <a:solidFill>
                  <a:prstClr val="black"/>
                </a:solidFill>
                <a:latin typeface="+mj-lt"/>
                <a:cs typeface="Arial" charset="0"/>
              </a:rPr>
              <a:t>maximum life time</a:t>
            </a:r>
          </a:p>
          <a:p>
            <a:pPr marL="182563" indent="-182563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179388" indent="-179388" defTabSz="91440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" charset="0"/>
              </a:rPr>
              <a:t>Distance between </a:t>
            </a:r>
            <a:r>
              <a:rPr lang="en-US" altLang="ja-JP" sz="1200" b="1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" charset="0"/>
              </a:rPr>
              <a:t>shaft end and encoder location </a:t>
            </a:r>
            <a:r>
              <a:rPr lang="en-US" altLang="ja-JP" sz="12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" charset="0"/>
              </a:rPr>
              <a:t>is exactly mounted by ± 0,05mm</a:t>
            </a:r>
          </a:p>
          <a:p>
            <a:pPr marL="627063" lvl="1" indent="-169863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Lowest possible series deviation for this important measure</a:t>
            </a:r>
          </a:p>
          <a:p>
            <a:pPr marL="627063" lvl="1" indent="-169863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Encoder exactness </a:t>
            </a:r>
            <a:r>
              <a:rPr lang="en-US" sz="1200" dirty="0" smtClean="0">
                <a:solidFill>
                  <a:prstClr val="black"/>
                </a:solidFill>
                <a:latin typeface="+mj-lt"/>
                <a:cs typeface="Arial" charset="0"/>
              </a:rPr>
              <a:t> is </a:t>
            </a: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valid for the whole temperature range</a:t>
            </a:r>
            <a:endParaRPr lang="en-US" altLang="ja-JP" sz="1200" dirty="0">
              <a:solidFill>
                <a:prstClr val="black"/>
              </a:solidFill>
              <a:latin typeface="+mj-lt"/>
              <a:ea typeface="Arial Unicode MS" pitchFamily="34" charset="-128"/>
              <a:cs typeface="Arial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00" y="4503797"/>
            <a:ext cx="282892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\\Heidrive.loc\Organisation$\90 Temp\01 Temp Kelheim\Holzer\Bilder H80\Freigestellt\IMG_19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14844" r="33936" b="39622"/>
          <a:stretch>
            <a:fillRect/>
          </a:stretch>
        </p:blipFill>
        <p:spPr bwMode="auto">
          <a:xfrm>
            <a:off x="6547523" y="2097482"/>
            <a:ext cx="247173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feil nach links 13"/>
          <p:cNvSpPr/>
          <p:nvPr/>
        </p:nvSpPr>
        <p:spPr>
          <a:xfrm rot="18555661">
            <a:off x="7994529" y="3068238"/>
            <a:ext cx="1042988" cy="168275"/>
          </a:xfrm>
          <a:prstGeom prst="leftArrow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feil nach links 14"/>
          <p:cNvSpPr/>
          <p:nvPr/>
        </p:nvSpPr>
        <p:spPr>
          <a:xfrm rot="6676926">
            <a:off x="7560193" y="6029696"/>
            <a:ext cx="773230" cy="183899"/>
          </a:xfrm>
          <a:prstGeom prst="leftArrow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Selling</a:t>
            </a:r>
            <a:r>
              <a:rPr lang="de-DE" dirty="0" smtClean="0"/>
              <a:t> </a:t>
            </a:r>
            <a:r>
              <a:rPr lang="de-DE" dirty="0" err="1" smtClean="0"/>
              <a:t>proposition</a:t>
            </a:r>
            <a:r>
              <a:rPr lang="de-DE" dirty="0" smtClean="0"/>
              <a:t> - </a:t>
            </a:r>
            <a:r>
              <a:rPr lang="de-DE" dirty="0" err="1" smtClean="0"/>
              <a:t>rotor</a:t>
            </a:r>
            <a:endParaRPr lang="de-DE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63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5189" y="1601652"/>
            <a:ext cx="410527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en-US" sz="1200" b="1" u="sng" dirty="0" smtClean="0">
                <a:solidFill>
                  <a:prstClr val="black"/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  <a:latin typeface="+mj-lt"/>
                <a:cs typeface="Arial" charset="0"/>
              </a:rPr>
              <a:t>Magnet rotor with bandage:</a:t>
            </a:r>
            <a:endParaRPr lang="en-US" sz="1200" b="1" u="sng" dirty="0">
              <a:solidFill>
                <a:prstClr val="black"/>
              </a:solidFill>
              <a:uFill>
                <a:solidFill>
                  <a:schemeClr val="accent4">
                    <a:lumMod val="75000"/>
                  </a:schemeClr>
                </a:solidFill>
              </a:uFill>
              <a:latin typeface="+mj-lt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defRPr/>
            </a:pPr>
            <a:endParaRPr lang="en-US" altLang="de-DE" sz="1200" b="1" dirty="0" smtClean="0">
              <a:solidFill>
                <a:prstClr val="black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180975" indent="-180975" defTabSz="9144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de-DE" sz="1200" smtClean="0">
                <a:solidFill>
                  <a:prstClr val="black"/>
                </a:solidFill>
                <a:latin typeface="+mj-lt"/>
                <a:cs typeface="Arial" charset="0"/>
              </a:rPr>
              <a:t>Optimized skewing </a:t>
            </a:r>
            <a:r>
              <a:rPr lang="en-US" altLang="de-DE" sz="1200" dirty="0" smtClean="0">
                <a:solidFill>
                  <a:prstClr val="black"/>
                </a:solidFill>
                <a:latin typeface="+mj-lt"/>
                <a:cs typeface="Arial" charset="0"/>
              </a:rPr>
              <a:t>angle for minimal cogging</a:t>
            </a:r>
          </a:p>
          <a:p>
            <a:pPr marL="180975" indent="-180975" defTabSz="9144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  <a:cs typeface="Arial" charset="0"/>
              </a:rPr>
              <a:t>Bushing made of sheet metal for minimal losses</a:t>
            </a:r>
          </a:p>
          <a:p>
            <a:pPr marL="180975" indent="-180975" defTabSz="9144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de-DE" sz="1200" dirty="0">
                <a:solidFill>
                  <a:prstClr val="black"/>
                </a:solidFill>
                <a:latin typeface="+mj-lt"/>
                <a:cs typeface="Arial" charset="0"/>
              </a:rPr>
              <a:t>Balancing up to Q1</a:t>
            </a:r>
          </a:p>
          <a:p>
            <a:pPr marL="180975" indent="-180975" defTabSz="9144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  <a:cs typeface="Arial" charset="0"/>
              </a:rPr>
              <a:t>Fiberglass bandage</a:t>
            </a:r>
          </a:p>
          <a:p>
            <a:pPr marL="180975" indent="-180975" defTabSz="9144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  <a:cs typeface="Arial" charset="0"/>
              </a:rPr>
              <a:t>=&gt; No loose and injuring of magnets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Selling</a:t>
            </a:r>
            <a:r>
              <a:rPr lang="de-DE" dirty="0" smtClean="0"/>
              <a:t> </a:t>
            </a:r>
            <a:r>
              <a:rPr lang="de-DE" dirty="0" err="1" smtClean="0"/>
              <a:t>proposition</a:t>
            </a:r>
            <a:r>
              <a:rPr lang="de-DE" dirty="0" smtClean="0"/>
              <a:t> – </a:t>
            </a:r>
            <a:r>
              <a:rPr lang="de-DE" dirty="0" err="1" smtClean="0"/>
              <a:t>winding</a:t>
            </a:r>
            <a:endParaRPr lang="de-DE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5719" y="1412776"/>
            <a:ext cx="568942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700" indent="-26670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Various winding technologies</a:t>
            </a:r>
          </a:p>
          <a:p>
            <a:pPr marL="266700" indent="-26670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Manufactured in own </a:t>
            </a:r>
            <a:r>
              <a:rPr lang="en-US" altLang="ja-JP" sz="12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winding center </a:t>
            </a: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Czech Republic</a:t>
            </a:r>
          </a:p>
          <a:p>
            <a:pPr marL="266700" indent="-26670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Extremely </a:t>
            </a:r>
            <a:r>
              <a:rPr lang="en-US" altLang="ja-JP" sz="12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compact</a:t>
            </a: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winding heads</a:t>
            </a:r>
          </a:p>
          <a:p>
            <a:pPr marL="266700" indent="-26670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Integrated temperature control with </a:t>
            </a:r>
            <a:r>
              <a:rPr lang="en-US" altLang="ja-JP" sz="12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KTY84-130 </a:t>
            </a: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(HMP and HMD)</a:t>
            </a:r>
            <a:r>
              <a:rPr lang="en-US" altLang="ja-JP" sz="12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66700" indent="-26670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4-fold </a:t>
            </a:r>
            <a:r>
              <a:rPr lang="en-US" altLang="ja-JP" sz="12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overload</a:t>
            </a:r>
            <a:r>
              <a:rPr lang="en-US" altLang="ja-JP" sz="12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capacity at HMP</a:t>
            </a:r>
          </a:p>
          <a:p>
            <a:pPr marL="266700" indent="-26670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2,5-fold </a:t>
            </a:r>
            <a:r>
              <a:rPr lang="en-US" altLang="ja-JP" sz="12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overload</a:t>
            </a: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capacity at HMD</a:t>
            </a:r>
          </a:p>
          <a:p>
            <a:pPr marL="266700" indent="-26670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High efficiency up to 94%</a:t>
            </a:r>
          </a:p>
          <a:p>
            <a:pPr marL="266700" indent="-26670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Electrical time constant HMD &gt; HMP = </a:t>
            </a:r>
            <a:r>
              <a:rPr lang="en-US" sz="1200" b="1" dirty="0">
                <a:latin typeface="+mj-lt"/>
                <a:cs typeface="Arial" charset="0"/>
              </a:rPr>
              <a:t>Better controllability</a:t>
            </a:r>
          </a:p>
          <a:p>
            <a:pPr marL="266700" indent="-26670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Surge </a:t>
            </a:r>
            <a:r>
              <a:rPr lang="en-US" sz="12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voltage </a:t>
            </a:r>
            <a:r>
              <a:rPr lang="en-US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durability of </a:t>
            </a:r>
            <a:r>
              <a:rPr lang="en-US" sz="12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&gt; </a:t>
            </a:r>
            <a:r>
              <a:rPr lang="en-US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8kV/µs (HMP) and </a:t>
            </a:r>
            <a:r>
              <a:rPr lang="en-US" sz="1200" dirty="0" smtClean="0">
                <a:latin typeface="+mj-lt"/>
                <a:cs typeface="Arial" charset="0"/>
              </a:rPr>
              <a:t>14kV/µs (HMD)</a:t>
            </a:r>
            <a:endParaRPr lang="en-US" sz="1200" dirty="0" smtClean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42925" indent="-276225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100% of the produced coils are tested with a voltage steepness of </a:t>
            </a:r>
            <a:r>
              <a:rPr lang="en-US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8kV/µs </a:t>
            </a:r>
          </a:p>
          <a:p>
            <a:pPr marL="542925" indent="-276225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No partial discharges and short circuits in series products</a:t>
            </a:r>
          </a:p>
          <a:p>
            <a:pPr marL="542925" indent="-276225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Up to 15m cables no problems occur</a:t>
            </a:r>
            <a:endParaRPr lang="en-US" altLang="ja-JP" sz="12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16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519980" y="4509120"/>
            <a:ext cx="3970226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07429" y="1484784"/>
            <a:ext cx="3983216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19980" y="2996952"/>
            <a:ext cx="3970226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6" name="Picture 12" descr="H:\Bilder für Präse\Geber_HES3_Ru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25" y="3137816"/>
            <a:ext cx="1011876" cy="12459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84669"/>
            <a:ext cx="8723312" cy="457200"/>
          </a:xfrm>
        </p:spPr>
        <p:txBody>
          <a:bodyPr/>
          <a:lstStyle/>
          <a:p>
            <a:r>
              <a:rPr lang="de-DE" dirty="0" err="1"/>
              <a:t>Selling</a:t>
            </a:r>
            <a:r>
              <a:rPr lang="de-DE" dirty="0"/>
              <a:t> </a:t>
            </a:r>
            <a:r>
              <a:rPr lang="de-DE" dirty="0" err="1"/>
              <a:t>proposition</a:t>
            </a:r>
            <a:r>
              <a:rPr lang="de-DE" dirty="0"/>
              <a:t> </a:t>
            </a:r>
            <a:r>
              <a:rPr lang="de-DE" dirty="0" smtClean="0"/>
              <a:t>- </a:t>
            </a:r>
            <a:r>
              <a:rPr lang="de-DE" dirty="0" err="1" smtClean="0"/>
              <a:t>encoder</a:t>
            </a:r>
            <a:endParaRPr lang="de-DE" dirty="0"/>
          </a:p>
        </p:txBody>
      </p:sp>
      <p:pic>
        <p:nvPicPr>
          <p:cNvPr id="1034" name="Picture 10" descr="H:\Bilder für Präse\ResolverAT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77" y="1392025"/>
            <a:ext cx="1522216" cy="1512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:\Bilder für Präse\SKx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48" y="4906034"/>
            <a:ext cx="1265881" cy="1033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Bilder für Präse\Geber_HEM1-002_Rue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53" y="3134664"/>
            <a:ext cx="1101802" cy="1299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4572000" y="4509120"/>
            <a:ext cx="4064571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558702" y="1484784"/>
            <a:ext cx="4077870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572000" y="2996952"/>
            <a:ext cx="4064571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3" descr="H:\Bilder für Präse\EKM-EKS-36-perspekti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83" y="4906034"/>
            <a:ext cx="1433498" cy="12088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:\Bilder für Präse\SEK-SEL37_Vor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50" y="1777171"/>
            <a:ext cx="962044" cy="9012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:\Bilder für Präse\SRx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51" y="3221234"/>
            <a:ext cx="1055864" cy="13040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507429" y="1484784"/>
            <a:ext cx="2744933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400" b="1" dirty="0">
                <a:latin typeface="+mj-lt"/>
                <a:ea typeface="Arial Unicode MS" pitchFamily="34" charset="-128"/>
                <a:cs typeface="Arial" charset="0"/>
              </a:rPr>
              <a:t>Resolver</a:t>
            </a:r>
            <a:r>
              <a:rPr lang="en-US" sz="1400" dirty="0">
                <a:latin typeface="+mj-lt"/>
                <a:ea typeface="Arial Unicode MS" pitchFamily="34" charset="-128"/>
                <a:cs typeface="Arial" charset="0"/>
              </a:rPr>
              <a:t> (standard</a:t>
            </a:r>
            <a:r>
              <a:rPr lang="en-US" sz="1400" dirty="0" smtClean="0">
                <a:latin typeface="+mj-lt"/>
                <a:ea typeface="Arial Unicode MS" pitchFamily="34" charset="-128"/>
                <a:cs typeface="Arial" charset="0"/>
              </a:rPr>
              <a:t>)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Sine/cosine tracks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Inductive system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Resolution up to 12 bit</a:t>
            </a:r>
            <a:endParaRPr lang="en-US" sz="1100" dirty="0">
              <a:latin typeface="+mj-lt"/>
              <a:ea typeface="Arial Unicode MS" pitchFamily="34" charset="-128"/>
              <a:cs typeface="Arial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19980" y="2996952"/>
            <a:ext cx="27449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400" dirty="0" smtClean="0">
                <a:latin typeface="+mj-lt"/>
                <a:ea typeface="Arial Unicode MS" pitchFamily="34" charset="-128"/>
                <a:cs typeface="Arial" charset="0"/>
              </a:rPr>
              <a:t>Hall encoder </a:t>
            </a:r>
            <a:r>
              <a:rPr lang="en-US" sz="1400" b="1" dirty="0" smtClean="0">
                <a:latin typeface="+mj-lt"/>
                <a:ea typeface="Arial Unicode MS" pitchFamily="34" charset="-128"/>
                <a:cs typeface="Arial" charset="0"/>
              </a:rPr>
              <a:t>HES/HEM </a:t>
            </a:r>
            <a:endParaRPr lang="en-US" sz="14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SSI Interface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Single-/</a:t>
            </a:r>
            <a:r>
              <a:rPr lang="en-US" sz="1100" dirty="0" err="1" smtClean="0">
                <a:latin typeface="+mj-lt"/>
                <a:ea typeface="Arial Unicode MS" pitchFamily="34" charset="-128"/>
                <a:cs typeface="Arial" charset="0"/>
              </a:rPr>
              <a:t>multiturn</a:t>
            </a: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 encoder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Resolution up to 14 bit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Output of commutation signals</a:t>
            </a:r>
            <a:endParaRPr lang="en-US" sz="1100" dirty="0">
              <a:latin typeface="+mj-lt"/>
              <a:ea typeface="Arial Unicode MS" pitchFamily="34" charset="-128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507428" y="4509120"/>
            <a:ext cx="3704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400" dirty="0" smtClean="0">
                <a:latin typeface="+mj-lt"/>
                <a:ea typeface="Arial Unicode MS" pitchFamily="34" charset="-128"/>
                <a:cs typeface="Arial" charset="0"/>
              </a:rPr>
              <a:t>Incremental encoder </a:t>
            </a:r>
            <a:r>
              <a:rPr lang="en-US" sz="1400" b="1" dirty="0" smtClean="0">
                <a:latin typeface="+mj-lt"/>
                <a:ea typeface="Arial Unicode MS" pitchFamily="34" charset="-128"/>
                <a:cs typeface="Arial" charset="0"/>
              </a:rPr>
              <a:t>CKS 36</a:t>
            </a:r>
            <a:endParaRPr lang="en-US" sz="14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Resolution up to 2,048 pulses per revolution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Number of pole pairs from 1 to 32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Free programmable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Index pulse 90° or 180°</a:t>
            </a:r>
            <a:endParaRPr lang="en-US" sz="1100" dirty="0">
              <a:latin typeface="+mj-lt"/>
              <a:ea typeface="Arial Unicode MS" pitchFamily="34" charset="-128"/>
              <a:cs typeface="Arial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4572000" y="1542127"/>
            <a:ext cx="3635886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400" dirty="0" smtClean="0">
                <a:latin typeface="+mj-lt"/>
                <a:ea typeface="Arial Unicode MS" pitchFamily="34" charset="-128"/>
                <a:cs typeface="Arial" charset="0"/>
              </a:rPr>
              <a:t>Absolute value encoder </a:t>
            </a:r>
            <a:r>
              <a:rPr lang="en-US" sz="1400" b="1" dirty="0" smtClean="0">
                <a:latin typeface="+mj-lt"/>
                <a:ea typeface="Arial Unicode MS" pitchFamily="34" charset="-128"/>
                <a:cs typeface="Arial" charset="0"/>
              </a:rPr>
              <a:t>SEK/SEL 37</a:t>
            </a:r>
            <a:endParaRPr lang="en-US" sz="14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16 sine/cosine periods per rotation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Absolute position with a resolution of </a:t>
            </a:r>
            <a:b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</a:b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512 steps per rotation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Measuring of 4,096 rotations (multi-turn)</a:t>
            </a:r>
          </a:p>
        </p:txBody>
      </p:sp>
      <p:sp>
        <p:nvSpPr>
          <p:cNvPr id="31" name="Rechteck 30"/>
          <p:cNvSpPr/>
          <p:nvPr/>
        </p:nvSpPr>
        <p:spPr>
          <a:xfrm>
            <a:off x="4567746" y="3054295"/>
            <a:ext cx="4032448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400" dirty="0" err="1" smtClean="0">
                <a:latin typeface="+mj-lt"/>
                <a:ea typeface="Arial Unicode MS" pitchFamily="34" charset="-128"/>
                <a:cs typeface="Arial" charset="0"/>
              </a:rPr>
              <a:t>Hiperface</a:t>
            </a:r>
            <a:r>
              <a:rPr lang="en-US" sz="1400" dirty="0" smtClean="0">
                <a:latin typeface="+mj-lt"/>
                <a:ea typeface="Arial Unicode MS" pitchFamily="34" charset="-128"/>
                <a:cs typeface="Arial" charset="0"/>
              </a:rPr>
              <a:t> encoder </a:t>
            </a:r>
            <a:r>
              <a:rPr lang="en-US" sz="1400" b="1" dirty="0" smtClean="0">
                <a:latin typeface="+mj-lt"/>
                <a:ea typeface="Arial Unicode MS" pitchFamily="34" charset="-128"/>
                <a:cs typeface="Arial" charset="0"/>
              </a:rPr>
              <a:t>SKS/M 36</a:t>
            </a:r>
            <a:r>
              <a:rPr lang="en-US" sz="1400" dirty="0" smtClean="0">
                <a:latin typeface="+mj-lt"/>
                <a:ea typeface="Arial Unicode MS" pitchFamily="34" charset="-128"/>
                <a:cs typeface="Arial" charset="0"/>
              </a:rPr>
              <a:t> &amp; </a:t>
            </a:r>
            <a:r>
              <a:rPr lang="en-US" sz="1400" b="1" dirty="0" smtClean="0">
                <a:latin typeface="+mj-lt"/>
                <a:ea typeface="Arial Unicode MS" pitchFamily="34" charset="-128"/>
                <a:cs typeface="Arial" charset="0"/>
              </a:rPr>
              <a:t>SRS/M 50</a:t>
            </a:r>
            <a:endParaRPr lang="en-US" sz="14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Up to 1,024 sine/cosine periods per rotation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Absolute position with a resolution of </a:t>
            </a:r>
            <a:b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</a:b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up to 32,768 steps per rotation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Measuring of 4,096 rotations (multi-turn)</a:t>
            </a:r>
          </a:p>
        </p:txBody>
      </p:sp>
      <p:sp>
        <p:nvSpPr>
          <p:cNvPr id="32" name="Rechteck 31"/>
          <p:cNvSpPr/>
          <p:nvPr/>
        </p:nvSpPr>
        <p:spPr>
          <a:xfrm>
            <a:off x="4499992" y="4676363"/>
            <a:ext cx="43934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400" dirty="0" err="1" smtClean="0">
                <a:latin typeface="+mj-lt"/>
                <a:ea typeface="Arial Unicode MS" pitchFamily="34" charset="-128"/>
                <a:cs typeface="Arial" charset="0"/>
              </a:rPr>
              <a:t>Hiperface</a:t>
            </a:r>
            <a:r>
              <a:rPr lang="en-US" sz="1400" dirty="0" smtClean="0">
                <a:latin typeface="+mj-lt"/>
                <a:ea typeface="Arial Unicode MS" pitchFamily="34" charset="-128"/>
                <a:cs typeface="Arial" charset="0"/>
              </a:rPr>
              <a:t> DSL encoder </a:t>
            </a:r>
            <a:r>
              <a:rPr lang="en-US" sz="1400" b="1" dirty="0" smtClean="0">
                <a:latin typeface="+mj-lt"/>
                <a:ea typeface="Arial Unicode MS" pitchFamily="34" charset="-128"/>
                <a:cs typeface="Arial" charset="0"/>
              </a:rPr>
              <a:t>EKS/M 36</a:t>
            </a:r>
            <a:r>
              <a:rPr lang="en-US" sz="1400" dirty="0" smtClean="0">
                <a:latin typeface="+mj-lt"/>
                <a:ea typeface="Arial Unicode MS" pitchFamily="34" charset="-128"/>
                <a:cs typeface="Arial" charset="0"/>
              </a:rPr>
              <a:t> &amp; </a:t>
            </a:r>
            <a:r>
              <a:rPr lang="en-US" sz="1400" b="1" dirty="0" smtClean="0">
                <a:latin typeface="+mj-lt"/>
                <a:ea typeface="Arial Unicode MS" pitchFamily="34" charset="-128"/>
                <a:cs typeface="Arial" charset="0"/>
              </a:rPr>
              <a:t>EFS/M 50</a:t>
            </a:r>
            <a:endParaRPr lang="en-US" sz="14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Absolute </a:t>
            </a:r>
            <a:r>
              <a:rPr lang="en-US" sz="1100" dirty="0">
                <a:latin typeface="+mj-lt"/>
                <a:ea typeface="Arial Unicode MS" pitchFamily="34" charset="-128"/>
                <a:cs typeface="Arial" charset="0"/>
              </a:rPr>
              <a:t>position with a resolution of </a:t>
            </a:r>
            <a:br>
              <a:rPr lang="en-US" sz="1100" dirty="0">
                <a:latin typeface="+mj-lt"/>
                <a:ea typeface="Arial Unicode MS" pitchFamily="34" charset="-128"/>
                <a:cs typeface="Arial" charset="0"/>
              </a:rPr>
            </a:br>
            <a:r>
              <a:rPr lang="en-US" sz="1100" dirty="0">
                <a:latin typeface="+mj-lt"/>
                <a:ea typeface="Arial Unicode MS" pitchFamily="34" charset="-128"/>
                <a:cs typeface="Arial" charset="0"/>
              </a:rPr>
              <a:t>up to </a:t>
            </a: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8,388,608 </a:t>
            </a:r>
            <a:r>
              <a:rPr lang="en-US" sz="1100" dirty="0">
                <a:latin typeface="+mj-lt"/>
                <a:ea typeface="Arial Unicode MS" pitchFamily="34" charset="-128"/>
                <a:cs typeface="Arial" charset="0"/>
              </a:rPr>
              <a:t>steps per rotation</a:t>
            </a:r>
          </a:p>
          <a:p>
            <a:pPr marL="180975" lvl="2">
              <a:spcBef>
                <a:spcPct val="50000"/>
              </a:spcBef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100" dirty="0">
                <a:latin typeface="+mj-lt"/>
                <a:ea typeface="Arial Unicode MS" pitchFamily="34" charset="-128"/>
                <a:cs typeface="Arial" charset="0"/>
              </a:rPr>
              <a:t>Measuring of 4,096 rotations (multi-turn</a:t>
            </a:r>
            <a:r>
              <a:rPr lang="en-US" sz="1100" dirty="0" smtClean="0">
                <a:latin typeface="+mj-lt"/>
                <a:ea typeface="Arial Unicode MS" pitchFamily="34" charset="-128"/>
                <a:cs typeface="Arial" charset="0"/>
              </a:rPr>
              <a:t>)</a:t>
            </a:r>
            <a:endParaRPr lang="en-US" sz="1100" dirty="0">
              <a:latin typeface="+mj-lt"/>
              <a:ea typeface="Arial Unicode MS" pitchFamily="34" charset="-128"/>
              <a:cs typeface="Arial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84669"/>
            <a:ext cx="8723312" cy="457200"/>
          </a:xfrm>
        </p:spPr>
        <p:txBody>
          <a:bodyPr/>
          <a:lstStyle/>
          <a:p>
            <a:r>
              <a:rPr lang="de-DE" dirty="0" err="1" smtClean="0"/>
              <a:t>Selling</a:t>
            </a:r>
            <a:r>
              <a:rPr lang="de-DE" dirty="0" smtClean="0"/>
              <a:t> </a:t>
            </a:r>
            <a:r>
              <a:rPr lang="de-DE" dirty="0" err="1" smtClean="0"/>
              <a:t>proposition</a:t>
            </a:r>
            <a:r>
              <a:rPr lang="de-DE" dirty="0" smtClean="0"/>
              <a:t> </a:t>
            </a:r>
            <a:r>
              <a:rPr lang="de-DE" dirty="0"/>
              <a:t>- </a:t>
            </a:r>
            <a:r>
              <a:rPr lang="de-DE" dirty="0" err="1"/>
              <a:t>encoder</a:t>
            </a:r>
            <a:endParaRPr lang="de-DE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07429" y="1391816"/>
            <a:ext cx="6980238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en-US" altLang="ja-JP" sz="1200" b="1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200" b="1" u="sng" dirty="0">
                <a:uFill>
                  <a:solidFill>
                    <a:schemeClr val="accent4">
                      <a:lumMod val="75000"/>
                    </a:schemeClr>
                  </a:solidFill>
                </a:uFill>
                <a:latin typeface="+mj-lt"/>
                <a:cs typeface="Arial" charset="0"/>
              </a:rPr>
              <a:t>Secure encoder fixture (SIL2):</a:t>
            </a:r>
          </a:p>
          <a:p>
            <a:pPr marL="179388" indent="-179388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 smtClean="0">
                <a:latin typeface="+mj-lt"/>
                <a:ea typeface="Arial Unicode MS" pitchFamily="34" charset="-128"/>
                <a:cs typeface="Arial" charset="0"/>
              </a:rPr>
              <a:t>Expansion of the HMP-series with </a:t>
            </a:r>
            <a:r>
              <a:rPr lang="en-US" sz="1200" b="1" dirty="0" smtClean="0">
                <a:latin typeface="+mj-lt"/>
                <a:ea typeface="Arial Unicode MS" pitchFamily="34" charset="-128"/>
                <a:cs typeface="Arial" charset="0"/>
              </a:rPr>
              <a:t>safely attached encoders</a:t>
            </a:r>
          </a:p>
          <a:p>
            <a:pPr marL="179388" indent="-179388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 smtClean="0">
                <a:latin typeface="+mj-lt"/>
                <a:ea typeface="Arial Unicode MS" pitchFamily="34" charset="-128"/>
                <a:cs typeface="Arial" charset="0"/>
              </a:rPr>
              <a:t>Elimination of errors due to: </a:t>
            </a:r>
          </a:p>
          <a:p>
            <a:pPr marL="914400" lvl="1" indent="-1714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542925" algn="l"/>
              </a:tabLst>
              <a:defRPr/>
            </a:pPr>
            <a:r>
              <a:rPr lang="en-US" sz="1200" b="1" dirty="0">
                <a:latin typeface="+mj-lt"/>
                <a:ea typeface="Arial Unicode MS" pitchFamily="34" charset="-128"/>
                <a:cs typeface="Arial" charset="0"/>
              </a:rPr>
              <a:t>s</a:t>
            </a:r>
            <a:r>
              <a:rPr lang="en-US" sz="1200" b="1" dirty="0" smtClean="0">
                <a:latin typeface="+mj-lt"/>
                <a:ea typeface="Arial Unicode MS" pitchFamily="34" charset="-128"/>
                <a:cs typeface="Arial" charset="0"/>
              </a:rPr>
              <a:t>ufficiently dimensioned shaft- </a:t>
            </a:r>
            <a:r>
              <a:rPr lang="en-US" sz="1200" dirty="0" smtClean="0">
                <a:latin typeface="+mj-lt"/>
                <a:ea typeface="Arial Unicode MS" pitchFamily="34" charset="-128"/>
                <a:cs typeface="Arial" charset="0"/>
              </a:rPr>
              <a:t>and case connection (20-fold overload)</a:t>
            </a:r>
          </a:p>
          <a:p>
            <a:pPr marL="914400" lvl="1" indent="-1714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542925" algn="l"/>
              </a:tabLst>
              <a:defRPr/>
            </a:pPr>
            <a:r>
              <a:rPr lang="en-US" sz="1200" b="1" dirty="0">
                <a:latin typeface="+mj-lt"/>
                <a:ea typeface="Arial Unicode MS" pitchFamily="34" charset="-128"/>
                <a:cs typeface="Arial" charset="0"/>
              </a:rPr>
              <a:t>d</a:t>
            </a:r>
            <a:r>
              <a:rPr lang="en-US" sz="1200" b="1" dirty="0" smtClean="0">
                <a:latin typeface="+mj-lt"/>
                <a:ea typeface="Arial Unicode MS" pitchFamily="34" charset="-128"/>
                <a:cs typeface="Arial" charset="0"/>
              </a:rPr>
              <a:t>ocumented installation </a:t>
            </a:r>
            <a:r>
              <a:rPr lang="en-US" sz="1200" dirty="0" smtClean="0">
                <a:latin typeface="+mj-lt"/>
                <a:ea typeface="Arial Unicode MS" pitchFamily="34" charset="-128"/>
                <a:cs typeface="Arial" charset="0"/>
              </a:rPr>
              <a:t>torque to the series number of the servo motor</a:t>
            </a:r>
            <a:endParaRPr lang="en-US" altLang="ja-JP" sz="12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179388" indent="-179388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 smtClean="0">
                <a:latin typeface="+mj-lt"/>
                <a:ea typeface="Arial Unicode MS" pitchFamily="34" charset="-128"/>
                <a:cs typeface="Arial" charset="0"/>
              </a:rPr>
              <a:t>Safety </a:t>
            </a:r>
            <a:r>
              <a:rPr lang="en-US" sz="1200" dirty="0">
                <a:latin typeface="+mj-lt"/>
                <a:ea typeface="Arial Unicode MS" pitchFamily="34" charset="-128"/>
                <a:cs typeface="Arial" charset="0"/>
              </a:rPr>
              <a:t>i</a:t>
            </a:r>
            <a:r>
              <a:rPr lang="en-US" sz="1200" dirty="0" smtClean="0">
                <a:latin typeface="+mj-lt"/>
                <a:ea typeface="Arial Unicode MS" pitchFamily="34" charset="-128"/>
                <a:cs typeface="Arial" charset="0"/>
              </a:rPr>
              <a:t>ntegrity level of category 2 (</a:t>
            </a:r>
            <a:r>
              <a:rPr lang="en-US" sz="1200" b="1" dirty="0" smtClean="0">
                <a:latin typeface="+mj-lt"/>
                <a:ea typeface="Arial Unicode MS" pitchFamily="34" charset="-128"/>
                <a:cs typeface="Arial" charset="0"/>
              </a:rPr>
              <a:t>SIL 2</a:t>
            </a:r>
            <a:r>
              <a:rPr lang="en-US" sz="1200" dirty="0" smtClean="0">
                <a:latin typeface="+mj-lt"/>
                <a:ea typeface="Arial Unicode MS" pitchFamily="34" charset="-128"/>
                <a:cs typeface="Arial" charset="0"/>
              </a:rPr>
              <a:t>/PL d) </a:t>
            </a:r>
            <a:endParaRPr lang="en-US" altLang="ja-JP" sz="12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179388" indent="-179388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 smtClean="0">
                <a:latin typeface="+mj-lt"/>
                <a:ea typeface="Arial Unicode MS" pitchFamily="34" charset="-128"/>
                <a:cs typeface="Arial" charset="0"/>
              </a:rPr>
              <a:t>Encoder types:</a:t>
            </a:r>
          </a:p>
          <a:p>
            <a:pPr marL="914400" lvl="1" indent="-1714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542925" algn="l"/>
              </a:tabLst>
              <a:defRPr/>
            </a:pPr>
            <a:r>
              <a:rPr lang="en-US" sz="1200" dirty="0" smtClean="0">
                <a:latin typeface="+mj-lt"/>
                <a:ea typeface="Arial Unicode MS" pitchFamily="34" charset="-128"/>
                <a:cs typeface="Arial" charset="0"/>
              </a:rPr>
              <a:t>Hiperface-encoder </a:t>
            </a:r>
            <a:r>
              <a:rPr lang="en-US" sz="1200" b="1" dirty="0" smtClean="0">
                <a:latin typeface="+mj-lt"/>
                <a:ea typeface="Arial Unicode MS" pitchFamily="34" charset="-128"/>
                <a:cs typeface="Arial" charset="0"/>
              </a:rPr>
              <a:t>SKx36S</a:t>
            </a:r>
          </a:p>
          <a:p>
            <a:pPr marL="914400" lvl="1" indent="-1714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542925" algn="l"/>
              </a:tabLst>
              <a:defRPr/>
            </a:pPr>
            <a:r>
              <a:rPr lang="en-US" sz="1200" dirty="0" smtClean="0">
                <a:latin typeface="+mj-lt"/>
                <a:ea typeface="Arial Unicode MS" pitchFamily="34" charset="-128"/>
                <a:cs typeface="Arial" charset="0"/>
              </a:rPr>
              <a:t>Hiperface DSL-encoder </a:t>
            </a:r>
            <a:r>
              <a:rPr lang="en-US" sz="1200" b="1" dirty="0" smtClean="0">
                <a:latin typeface="+mj-lt"/>
                <a:ea typeface="Arial Unicode MS" pitchFamily="34" charset="-128"/>
                <a:cs typeface="Arial" charset="0"/>
              </a:rPr>
              <a:t>EKx36-2 </a:t>
            </a:r>
          </a:p>
          <a:p>
            <a:pPr marL="914400" lvl="1" indent="-1714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542925" algn="l"/>
              </a:tabLst>
              <a:defRPr/>
            </a:pPr>
            <a:r>
              <a:rPr lang="en-US" sz="1200" b="1" dirty="0" smtClean="0">
                <a:latin typeface="+mj-lt"/>
                <a:ea typeface="Arial Unicode MS" pitchFamily="34" charset="-128"/>
                <a:cs typeface="Arial" charset="0"/>
              </a:rPr>
              <a:t>Resolver</a:t>
            </a:r>
            <a:endParaRPr lang="en-US" sz="1200" b="1" dirty="0" smtClean="0">
              <a:latin typeface="+mj-lt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67" y="2328441"/>
            <a:ext cx="14001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79" y="3723853"/>
            <a:ext cx="11223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79" y="5266903"/>
            <a:ext cx="1343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Selling</a:t>
            </a:r>
            <a:r>
              <a:rPr lang="de-DE" dirty="0" smtClean="0"/>
              <a:t> </a:t>
            </a:r>
            <a:r>
              <a:rPr lang="de-DE" dirty="0" err="1" smtClean="0"/>
              <a:t>proposition</a:t>
            </a:r>
            <a:r>
              <a:rPr lang="de-DE" dirty="0" smtClean="0"/>
              <a:t> – </a:t>
            </a:r>
            <a:r>
              <a:rPr lang="de-DE" dirty="0" err="1" smtClean="0"/>
              <a:t>Hiperface</a:t>
            </a:r>
            <a:r>
              <a:rPr lang="de-DE" dirty="0" smtClean="0"/>
              <a:t> DSL</a:t>
            </a:r>
            <a:endParaRPr lang="de-DE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4544" y="3328892"/>
            <a:ext cx="453548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tabLst>
                <a:tab pos="542925" algn="l"/>
              </a:tabLst>
              <a:defRPr/>
            </a:pPr>
            <a:r>
              <a:rPr lang="en-US" sz="1200" b="1" u="sng" dirty="0">
                <a:uFill>
                  <a:solidFill>
                    <a:schemeClr val="accent4">
                      <a:lumMod val="75000"/>
                    </a:schemeClr>
                  </a:solidFill>
                </a:uFill>
                <a:latin typeface="+mj-lt"/>
                <a:cs typeface="Arial" charset="0"/>
              </a:rPr>
              <a:t>Properties</a:t>
            </a:r>
          </a:p>
          <a:p>
            <a:pPr marL="179388" indent="-179388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itchFamily="34" charset="-128"/>
                <a:cs typeface="Arial" charset="0"/>
              </a:rPr>
              <a:t>Only </a:t>
            </a:r>
            <a:r>
              <a:rPr lang="en-US" altLang="ja-JP" sz="1200" b="1" dirty="0" smtClean="0">
                <a:latin typeface="+mj-lt"/>
                <a:ea typeface="Arial Unicode MS" pitchFamily="34" charset="-128"/>
                <a:cs typeface="Arial" charset="0"/>
              </a:rPr>
              <a:t>one cable </a:t>
            </a:r>
            <a:r>
              <a:rPr lang="en-US" altLang="ja-JP" sz="1200" dirty="0" smtClean="0">
                <a:latin typeface="+mj-lt"/>
                <a:ea typeface="Arial Unicode MS" pitchFamily="34" charset="-128"/>
                <a:cs typeface="Arial" charset="0"/>
              </a:rPr>
              <a:t>for signal and power</a:t>
            </a:r>
          </a:p>
          <a:p>
            <a:pPr marL="179388" indent="-179388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>
                <a:latin typeface="+mj-lt"/>
                <a:ea typeface="Arial Unicode MS" pitchFamily="34" charset="-128"/>
                <a:cs typeface="Arial" charset="0"/>
              </a:rPr>
              <a:t>H</a:t>
            </a:r>
            <a:r>
              <a:rPr lang="en-US" altLang="ja-JP" sz="1200" dirty="0" smtClean="0">
                <a:latin typeface="+mj-lt"/>
                <a:ea typeface="Arial Unicode MS" pitchFamily="34" charset="-128"/>
                <a:cs typeface="Arial" charset="0"/>
              </a:rPr>
              <a:t>iperface DSL-encoder </a:t>
            </a:r>
            <a:r>
              <a:rPr lang="en-US" altLang="ja-JP" sz="1200" b="1" dirty="0" smtClean="0">
                <a:latin typeface="+mj-lt"/>
                <a:ea typeface="Arial Unicode MS" pitchFamily="34" charset="-128"/>
                <a:cs typeface="Arial" charset="0"/>
              </a:rPr>
              <a:t>EKx36</a:t>
            </a:r>
          </a:p>
          <a:p>
            <a:pPr marL="179388" indent="-179388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itchFamily="34" charset="-128"/>
                <a:cs typeface="Arial" charset="0"/>
              </a:rPr>
              <a:t>Optical encoder with </a:t>
            </a:r>
            <a:r>
              <a:rPr lang="en-US" altLang="ja-JP" sz="1200" b="1" dirty="0" smtClean="0">
                <a:latin typeface="+mj-lt"/>
                <a:ea typeface="Arial Unicode MS" pitchFamily="34" charset="-128"/>
                <a:cs typeface="Arial" charset="0"/>
              </a:rPr>
              <a:t>128 sin/cos </a:t>
            </a:r>
            <a:r>
              <a:rPr lang="en-US" altLang="ja-JP" sz="1200" dirty="0" smtClean="0">
                <a:latin typeface="+mj-lt"/>
                <a:ea typeface="Arial Unicode MS" pitchFamily="34" charset="-128"/>
                <a:cs typeface="Arial" charset="0"/>
              </a:rPr>
              <a:t>per revolution</a:t>
            </a:r>
          </a:p>
          <a:p>
            <a:pPr marL="179388" indent="-179388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b="1" dirty="0" smtClean="0">
                <a:latin typeface="+mj-lt"/>
                <a:ea typeface="Arial Unicode MS" pitchFamily="34" charset="-128"/>
                <a:cs typeface="Arial" charset="0"/>
              </a:rPr>
              <a:t>Motor temperature </a:t>
            </a:r>
            <a:r>
              <a:rPr lang="en-US" altLang="ja-JP" sz="1200" dirty="0" smtClean="0">
                <a:latin typeface="+mj-lt"/>
                <a:ea typeface="Arial Unicode MS" pitchFamily="34" charset="-128"/>
                <a:cs typeface="Arial" charset="0"/>
              </a:rPr>
              <a:t>sensor is connected with the encoder</a:t>
            </a:r>
          </a:p>
          <a:p>
            <a:pPr marL="179388" indent="-179388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b="1" dirty="0" smtClean="0">
                <a:latin typeface="+mj-lt"/>
                <a:ea typeface="Arial Unicode MS" pitchFamily="34" charset="-128"/>
                <a:cs typeface="Arial" charset="0"/>
              </a:rPr>
              <a:t>Reduction</a:t>
            </a:r>
            <a:r>
              <a:rPr lang="en-US" sz="1200" dirty="0" smtClean="0">
                <a:latin typeface="+mj-lt"/>
                <a:ea typeface="Arial Unicode MS" pitchFamily="34" charset="-128"/>
                <a:cs typeface="Arial" charset="0"/>
              </a:rPr>
              <a:t> of cabling demand/ cable carrier</a:t>
            </a:r>
            <a:endParaRPr lang="en-US" altLang="ja-JP" sz="12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179388" indent="-179388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itchFamily="34" charset="-128"/>
                <a:cs typeface="Arial" charset="0"/>
              </a:rPr>
              <a:t>Uniform </a:t>
            </a:r>
            <a:r>
              <a:rPr lang="en-US" altLang="ja-JP" sz="1200" b="1" dirty="0" smtClean="0">
                <a:latin typeface="+mj-lt"/>
                <a:ea typeface="Arial Unicode MS" pitchFamily="34" charset="-128"/>
                <a:cs typeface="Arial" charset="0"/>
              </a:rPr>
              <a:t>digital interface</a:t>
            </a:r>
          </a:p>
          <a:p>
            <a:pPr marL="179388" indent="-179388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ja-JP" sz="1200" dirty="0" smtClean="0">
                <a:latin typeface="+mj-lt"/>
                <a:ea typeface="Arial Unicode MS" pitchFamily="34" charset="-128"/>
                <a:cs typeface="Arial" charset="0"/>
              </a:rPr>
              <a:t>Useable from </a:t>
            </a:r>
            <a:r>
              <a:rPr lang="en-US" altLang="ja-JP" sz="1200" b="1" dirty="0" smtClean="0">
                <a:latin typeface="+mj-lt"/>
                <a:ea typeface="Arial Unicode MS" pitchFamily="34" charset="-128"/>
                <a:cs typeface="Arial" charset="0"/>
              </a:rPr>
              <a:t>HMP06 to HMP13 </a:t>
            </a:r>
            <a:r>
              <a:rPr lang="en-US" altLang="ja-JP" sz="1200" dirty="0" smtClean="0">
                <a:latin typeface="+mj-lt"/>
                <a:ea typeface="Arial Unicode MS" pitchFamily="34" charset="-128"/>
                <a:cs typeface="Arial" charset="0"/>
              </a:rPr>
              <a:t>(HMP19) </a:t>
            </a:r>
            <a:endParaRPr lang="en-US" altLang="ja-JP" sz="1200" dirty="0">
              <a:latin typeface="+mj-lt"/>
              <a:ea typeface="Arial Unicode MS" pitchFamily="34" charset="-128"/>
              <a:cs typeface="Arial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561"/>
            <a:ext cx="44783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338536"/>
            <a:ext cx="2428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956199"/>
            <a:ext cx="2714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38424"/>
            <a:ext cx="1343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8680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07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HeiMotion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planetary</a:t>
            </a:r>
            <a:r>
              <a:rPr lang="de-DE" dirty="0" smtClean="0"/>
              <a:t> </a:t>
            </a:r>
            <a:r>
              <a:rPr lang="de-DE" dirty="0" err="1" smtClean="0"/>
              <a:t>gears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1385143"/>
            <a:ext cx="46799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r>
              <a:rPr lang="en-US" sz="1200" b="1" u="sng" dirty="0">
                <a:uFill>
                  <a:solidFill>
                    <a:schemeClr val="accent4">
                      <a:lumMod val="75000"/>
                    </a:schemeClr>
                  </a:solidFill>
                </a:uFill>
                <a:latin typeface="+mj-lt"/>
                <a:cs typeface="Arial" charset="0"/>
              </a:rPr>
              <a:t>HMPG – HeiMotion Premium Gear </a:t>
            </a:r>
            <a:endParaRPr lang="en-US" sz="1200" u="sng" dirty="0">
              <a:uFill>
                <a:solidFill>
                  <a:schemeClr val="accent4">
                    <a:lumMod val="75000"/>
                  </a:schemeClr>
                </a:solidFill>
              </a:uFill>
              <a:latin typeface="+mj-lt"/>
              <a:cs typeface="Arial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dirty="0">
              <a:latin typeface="+mj-lt"/>
              <a:cs typeface="Arial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  <a:cs typeface="Arial" charset="0"/>
              </a:rPr>
              <a:t>Motor and gear as a </a:t>
            </a:r>
            <a:r>
              <a:rPr lang="en-US" sz="1200" b="1" dirty="0">
                <a:latin typeface="+mj-lt"/>
                <a:cs typeface="Arial" charset="0"/>
              </a:rPr>
              <a:t>system out of one hand </a:t>
            </a:r>
            <a:r>
              <a:rPr lang="en-US" sz="1200" dirty="0">
                <a:latin typeface="+mj-lt"/>
                <a:cs typeface="Arial" charset="0"/>
              </a:rPr>
              <a:t>– completely mounted, checked and painted</a:t>
            </a:r>
          </a:p>
          <a:p>
            <a:pPr marL="180975" indent="-1809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b="1" dirty="0">
                <a:latin typeface="+mj-lt"/>
                <a:cs typeface="Arial" charset="0"/>
              </a:rPr>
              <a:t>Applications</a:t>
            </a:r>
            <a:r>
              <a:rPr lang="en-US" sz="1200" dirty="0">
                <a:latin typeface="+mj-lt"/>
                <a:cs typeface="Arial" charset="0"/>
              </a:rPr>
              <a:t> – where its advantages can be used</a:t>
            </a:r>
          </a:p>
          <a:p>
            <a:pPr marL="180975" indent="-1809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b="1" dirty="0">
                <a:latin typeface="+mj-lt"/>
                <a:cs typeface="Arial" charset="0"/>
              </a:rPr>
              <a:t>Series</a:t>
            </a:r>
            <a:r>
              <a:rPr lang="en-US" sz="1200" dirty="0">
                <a:latin typeface="+mj-lt"/>
                <a:cs typeface="Arial" charset="0"/>
              </a:rPr>
              <a:t> - for higher batch quantities and customers defining a preferred range of gears and ratios</a:t>
            </a:r>
          </a:p>
          <a:p>
            <a:pPr marL="180975" indent="-1809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dirty="0">
              <a:latin typeface="+mj-lt"/>
              <a:cs typeface="Arial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b="1" dirty="0">
                <a:latin typeface="+mj-lt"/>
                <a:cs typeface="Arial" charset="0"/>
              </a:rPr>
              <a:t>Ratios available</a:t>
            </a:r>
            <a:r>
              <a:rPr lang="en-US" sz="1200" dirty="0">
                <a:latin typeface="+mj-lt"/>
                <a:cs typeface="Arial" charset="0"/>
              </a:rPr>
              <a:t>:</a:t>
            </a:r>
          </a:p>
          <a:p>
            <a:pPr marL="542925" indent="-27622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1790700" algn="l"/>
                <a:tab pos="2238375" algn="l"/>
                <a:tab pos="2514600" algn="l"/>
              </a:tabLst>
              <a:defRPr/>
            </a:pPr>
            <a:r>
              <a:rPr lang="en-US" sz="1200" dirty="0">
                <a:latin typeface="+mj-lt"/>
                <a:cs typeface="Arial" charset="0"/>
              </a:rPr>
              <a:t>1 stage:	1:1	–	10 : 1</a:t>
            </a:r>
          </a:p>
          <a:p>
            <a:pPr marL="542925" indent="-27622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1790700" algn="l"/>
                <a:tab pos="2238375" algn="l"/>
                <a:tab pos="2514600" algn="l"/>
              </a:tabLst>
              <a:defRPr/>
            </a:pPr>
            <a:r>
              <a:rPr lang="en-US" sz="1200" dirty="0">
                <a:latin typeface="+mj-lt"/>
                <a:cs typeface="Arial" charset="0"/>
              </a:rPr>
              <a:t>2 stages:	9:1	– 	64 :1</a:t>
            </a:r>
          </a:p>
          <a:p>
            <a:pPr marL="542925" indent="-27622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1790700" algn="l"/>
                <a:tab pos="2238375" algn="l"/>
                <a:tab pos="2514600" algn="l"/>
              </a:tabLst>
              <a:defRPr/>
            </a:pPr>
            <a:r>
              <a:rPr lang="en-US" sz="1200" dirty="0">
                <a:latin typeface="+mj-lt"/>
                <a:cs typeface="Arial" charset="0"/>
              </a:rPr>
              <a:t>3 stages:	60:1 	– 	515 : </a:t>
            </a:r>
            <a:r>
              <a:rPr lang="en-US" sz="1200" dirty="0" smtClean="0">
                <a:latin typeface="+mj-lt"/>
                <a:cs typeface="Arial" charset="0"/>
              </a:rPr>
              <a:t>1 </a:t>
            </a:r>
            <a:r>
              <a:rPr lang="en-US" sz="900" dirty="0" smtClean="0">
                <a:latin typeface="+mj-lt"/>
                <a:cs typeface="Arial" charset="0"/>
              </a:rPr>
              <a:t>(only on request)</a:t>
            </a:r>
            <a:endParaRPr lang="en-US" sz="900" dirty="0">
              <a:latin typeface="+mj-lt"/>
              <a:cs typeface="Arial" charset="0"/>
            </a:endParaRPr>
          </a:p>
          <a:p>
            <a:pPr marL="182563" indent="-182563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dirty="0">
              <a:latin typeface="+mj-lt"/>
              <a:cs typeface="Arial" charset="0"/>
            </a:endParaRPr>
          </a:p>
          <a:p>
            <a:pPr marL="182563" indent="-182563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  <a:cs typeface="Arial" charset="0"/>
              </a:rPr>
              <a:t>All versions integrated into the </a:t>
            </a:r>
            <a:r>
              <a:rPr lang="en-US" sz="1200" b="1" dirty="0">
                <a:latin typeface="+mj-lt"/>
                <a:cs typeface="Arial" charset="0"/>
              </a:rPr>
              <a:t>SAP configuration </a:t>
            </a:r>
            <a:r>
              <a:rPr lang="en-US" sz="1200" dirty="0">
                <a:latin typeface="+mj-lt"/>
                <a:cs typeface="Arial" charset="0"/>
              </a:rPr>
              <a:t>system</a:t>
            </a:r>
          </a:p>
          <a:p>
            <a:pPr marL="542925" indent="-27622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1790700" algn="l"/>
                <a:tab pos="2238375" algn="l"/>
                <a:tab pos="2514600" algn="l"/>
              </a:tabLst>
              <a:defRPr/>
            </a:pPr>
            <a:r>
              <a:rPr lang="en-US" sz="1200" dirty="0">
                <a:latin typeface="+mj-lt"/>
                <a:cs typeface="Arial" charset="0"/>
              </a:rPr>
              <a:t>Only with </a:t>
            </a:r>
            <a:r>
              <a:rPr lang="en-US" sz="1200" dirty="0" smtClean="0">
                <a:latin typeface="+mj-lt"/>
                <a:cs typeface="Arial" charset="0"/>
              </a:rPr>
              <a:t>E </a:t>
            </a:r>
            <a:r>
              <a:rPr lang="en-US" sz="1200" dirty="0">
                <a:latin typeface="+mj-lt"/>
                <a:cs typeface="Arial" charset="0"/>
              </a:rPr>
              <a:t>gears			</a:t>
            </a:r>
            <a:r>
              <a:rPr lang="en-US" sz="1200" dirty="0" smtClean="0">
                <a:latin typeface="+mj-lt"/>
                <a:cs typeface="Arial" charset="0"/>
              </a:rPr>
              <a:t>15 </a:t>
            </a:r>
            <a:r>
              <a:rPr lang="en-US" sz="1200" dirty="0">
                <a:latin typeface="+mj-lt"/>
                <a:cs typeface="Arial" charset="0"/>
              </a:rPr>
              <a:t>Mio. Versions</a:t>
            </a:r>
          </a:p>
          <a:p>
            <a:pPr marL="542925" indent="-27622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1790700" algn="l"/>
                <a:tab pos="2238375" algn="l"/>
                <a:tab pos="2514600" algn="l"/>
              </a:tabLst>
              <a:defRPr/>
            </a:pPr>
            <a:r>
              <a:rPr lang="en-US" sz="1200" dirty="0">
                <a:latin typeface="+mj-lt"/>
                <a:cs typeface="Arial" charset="0"/>
              </a:rPr>
              <a:t>Incl. </a:t>
            </a:r>
            <a:r>
              <a:rPr lang="en-US" sz="1200" dirty="0" smtClean="0">
                <a:latin typeface="+mj-lt"/>
                <a:cs typeface="Arial" charset="0"/>
              </a:rPr>
              <a:t>P, H </a:t>
            </a:r>
            <a:r>
              <a:rPr lang="en-US" sz="1200" dirty="0">
                <a:latin typeface="+mj-lt"/>
                <a:cs typeface="Arial" charset="0"/>
              </a:rPr>
              <a:t>and </a:t>
            </a:r>
            <a:r>
              <a:rPr lang="en-US" sz="1200" dirty="0" smtClean="0">
                <a:latin typeface="+mj-lt"/>
                <a:cs typeface="Arial" charset="0"/>
              </a:rPr>
              <a:t>F</a:t>
            </a:r>
            <a:r>
              <a:rPr lang="en-US" sz="1200" dirty="0">
                <a:latin typeface="+mj-lt"/>
                <a:cs typeface="Arial" charset="0"/>
              </a:rPr>
              <a:t>	</a:t>
            </a:r>
            <a:r>
              <a:rPr lang="en-US" sz="1200" dirty="0" smtClean="0">
                <a:latin typeface="+mj-lt"/>
                <a:cs typeface="Arial" charset="0"/>
              </a:rPr>
              <a:t>     			30 </a:t>
            </a:r>
            <a:r>
              <a:rPr lang="en-US" sz="1200" dirty="0">
                <a:latin typeface="+mj-lt"/>
                <a:cs typeface="Arial" charset="0"/>
              </a:rPr>
              <a:t>Mio. Versions</a:t>
            </a: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en-US" sz="1200" dirty="0">
              <a:latin typeface="+mj-lt"/>
              <a:cs typeface="Arial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11" y="4396631"/>
            <a:ext cx="37846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86" y="2380506"/>
            <a:ext cx="385445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Advantages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attachment</a:t>
            </a:r>
            <a:endParaRPr lang="de-DE" dirty="0"/>
          </a:p>
        </p:txBody>
      </p: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827088" y="4078774"/>
            <a:ext cx="251543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</a:rPr>
              <a:t> low inertia (part reduction)</a:t>
            </a:r>
          </a:p>
          <a:p>
            <a:pPr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</a:rPr>
              <a:t> price reduction</a:t>
            </a:r>
          </a:p>
          <a:p>
            <a:pPr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</a:rPr>
              <a:t> higher efficiency</a:t>
            </a:r>
          </a:p>
          <a:p>
            <a:pPr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</a:rPr>
              <a:t> reduced space requirement</a:t>
            </a:r>
          </a:p>
          <a:p>
            <a:pPr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</a:rPr>
              <a:t> lower noise</a:t>
            </a:r>
          </a:p>
          <a:p>
            <a:pPr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</a:rPr>
              <a:t> lower weight</a:t>
            </a:r>
          </a:p>
          <a:p>
            <a:pPr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</a:rPr>
              <a:t> painted gear drive</a:t>
            </a:r>
          </a:p>
        </p:txBody>
      </p:sp>
      <p:pic>
        <p:nvPicPr>
          <p:cNvPr id="7" name="Grafik 4" descr="Planetengetriebe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57511"/>
            <a:ext cx="12382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54371" y="3299122"/>
            <a:ext cx="2688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smtClean="0">
                <a:solidFill>
                  <a:prstClr val="black"/>
                </a:solidFill>
                <a:latin typeface="+mj-lt"/>
              </a:rPr>
              <a:t>Direct integration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smtClean="0">
                <a:solidFill>
                  <a:prstClr val="black"/>
                </a:solidFill>
                <a:latin typeface="+mj-lt"/>
              </a:rPr>
              <a:t>(</a:t>
            </a:r>
            <a:r>
              <a:rPr lang="en-US" altLang="de-DE" sz="1200" b="1" smtClean="0">
                <a:solidFill>
                  <a:prstClr val="black"/>
                </a:solidFill>
                <a:latin typeface="+mj-lt"/>
              </a:rPr>
              <a:t>MDA</a:t>
            </a:r>
            <a:r>
              <a:rPr lang="en-US" altLang="de-DE" sz="1200" smtClean="0">
                <a:solidFill>
                  <a:prstClr val="black"/>
                </a:solidFill>
                <a:latin typeface="+mj-lt"/>
              </a:rPr>
              <a:t> – motor direct attachment)</a:t>
            </a:r>
          </a:p>
        </p:txBody>
      </p:sp>
      <p:pic>
        <p:nvPicPr>
          <p:cNvPr id="9" name="Picture 6" descr="http://www.neugart.de/design/base/images/produktbilder/PLE_1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57971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6027479" y="3337480"/>
            <a:ext cx="18261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b="1" dirty="0" smtClean="0">
                <a:solidFill>
                  <a:prstClr val="black"/>
                </a:solidFill>
                <a:latin typeface="+mj-lt"/>
              </a:rPr>
              <a:t>Standard</a:t>
            </a:r>
            <a:r>
              <a:rPr lang="en-US" altLang="de-DE" sz="1200" dirty="0" smtClean="0">
                <a:solidFill>
                  <a:prstClr val="black"/>
                </a:solidFill>
                <a:latin typeface="+mj-lt"/>
              </a:rPr>
              <a:t>  flange gear</a:t>
            </a:r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3865563" y="1647974"/>
            <a:ext cx="19827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200" smtClean="0">
                <a:solidFill>
                  <a:prstClr val="black"/>
                </a:solidFill>
                <a:latin typeface="+mj-lt"/>
              </a:rPr>
              <a:t>Universal flange with clutch and additional bearing</a:t>
            </a:r>
          </a:p>
        </p:txBody>
      </p:sp>
      <p:pic>
        <p:nvPicPr>
          <p:cNvPr id="13" name="Picture 2" descr="H:\Neugart Direktanbau\Bilder\HMPG04\DSC066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05436"/>
            <a:ext cx="31257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mit Pfeil 13"/>
          <p:cNvCxnSpPr/>
          <p:nvPr/>
        </p:nvCxnSpPr>
        <p:spPr>
          <a:xfrm>
            <a:off x="3491880" y="5142061"/>
            <a:ext cx="1151558" cy="0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" name="Textfeld 8"/>
          <p:cNvSpPr txBox="1">
            <a:spLocks noChangeArrowheads="1"/>
          </p:cNvSpPr>
          <p:nvPr/>
        </p:nvSpPr>
        <p:spPr bwMode="auto">
          <a:xfrm>
            <a:off x="4971959" y="5991522"/>
            <a:ext cx="2776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</a:rPr>
              <a:t>Length reduction about 30 - 50mm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 smtClean="0">
                <a:solidFill>
                  <a:prstClr val="black"/>
                </a:solidFill>
                <a:latin typeface="+mj-lt"/>
              </a:rPr>
              <a:t>(according to the type)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07" y="548561"/>
            <a:ext cx="2607189" cy="620759"/>
          </a:xfrm>
          <a:prstGeom prst="rect">
            <a:avLst/>
          </a:prstGeom>
        </p:spPr>
      </p:pic>
      <p:cxnSp>
        <p:nvCxnSpPr>
          <p:cNvPr id="17" name="Gerade Verbindung mit Pfeil 16"/>
          <p:cNvCxnSpPr/>
          <p:nvPr/>
        </p:nvCxnSpPr>
        <p:spPr>
          <a:xfrm>
            <a:off x="4993599" y="2420888"/>
            <a:ext cx="946553" cy="307689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050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Variety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gear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r>
              <a:rPr lang="de-DE" dirty="0" smtClean="0"/>
              <a:t> </a:t>
            </a:r>
            <a:r>
              <a:rPr lang="de-DE" dirty="0" err="1" smtClean="0"/>
              <a:t>versions</a:t>
            </a:r>
            <a:endParaRPr lang="de-DE" dirty="0"/>
          </a:p>
        </p:txBody>
      </p: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395485" y="1412776"/>
            <a:ext cx="7570788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The following planetary gears are available as </a:t>
            </a:r>
            <a:r>
              <a:rPr lang="en-US" altLang="de-DE" sz="1400" b="1" dirty="0" smtClean="0">
                <a:solidFill>
                  <a:srgbClr val="000000"/>
                </a:solidFill>
                <a:latin typeface="+mj-lt"/>
              </a:rPr>
              <a:t>MDA-version</a:t>
            </a: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(All main components like motor-shaft, flange and sun wheel are the same)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de-DE" sz="800" dirty="0" smtClean="0">
              <a:solidFill>
                <a:srgbClr val="000000"/>
              </a:solidFill>
              <a:latin typeface="+mj-lt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u="sng" dirty="0" smtClean="0">
                <a:solidFill>
                  <a:srgbClr val="000000"/>
                </a:solidFill>
                <a:latin typeface="+mj-lt"/>
              </a:rPr>
              <a:t>Type</a:t>
            </a: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:			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b="1" dirty="0" smtClean="0">
                <a:solidFill>
                  <a:srgbClr val="000000"/>
                </a:solidFill>
                <a:latin typeface="+mj-lt"/>
              </a:rPr>
              <a:t>PLE</a:t>
            </a: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		</a:t>
            </a:r>
            <a:r>
              <a:rPr lang="en-US" altLang="de-DE" sz="1400" b="1" dirty="0" smtClean="0">
                <a:solidFill>
                  <a:srgbClr val="000000"/>
                </a:solidFill>
                <a:latin typeface="+mj-lt"/>
              </a:rPr>
              <a:t>	</a:t>
            </a: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</a:t>
            </a:r>
            <a:r>
              <a:rPr lang="en-US" altLang="de-DE" sz="1400" b="1" dirty="0" smtClean="0">
                <a:solidFill>
                  <a:srgbClr val="000000"/>
                </a:solidFill>
                <a:latin typeface="+mj-lt"/>
              </a:rPr>
              <a:t>			</a:t>
            </a:r>
            <a:endParaRPr lang="en-US" altLang="de-DE" sz="1400" dirty="0" smtClean="0">
              <a:solidFill>
                <a:srgbClr val="000000"/>
              </a:solidFill>
              <a:latin typeface="+mj-lt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		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de-DE" sz="1400" dirty="0" smtClean="0">
              <a:solidFill>
                <a:srgbClr val="000000"/>
              </a:solidFill>
              <a:latin typeface="+mj-lt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b="1" dirty="0" smtClean="0">
                <a:solidFill>
                  <a:srgbClr val="000000"/>
                </a:solidFill>
                <a:latin typeface="+mj-lt"/>
              </a:rPr>
              <a:t>PLPE</a:t>
            </a: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		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b="1" dirty="0" smtClean="0">
                <a:solidFill>
                  <a:srgbClr val="000000"/>
                </a:solidFill>
                <a:latin typeface="+mj-lt"/>
              </a:rPr>
              <a:t>		</a:t>
            </a: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		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b="1" dirty="0" smtClean="0">
                <a:solidFill>
                  <a:srgbClr val="000000"/>
                </a:solidFill>
                <a:latin typeface="+mj-lt"/>
              </a:rPr>
              <a:t>PLHE</a:t>
            </a: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		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		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		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b="1" dirty="0" smtClean="0">
                <a:solidFill>
                  <a:srgbClr val="000000"/>
                </a:solidFill>
                <a:latin typeface="+mj-lt"/>
              </a:rPr>
              <a:t>PLFE</a:t>
            </a: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		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		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+mj-lt"/>
              </a:rPr>
              <a:t>				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466923" y="3644801"/>
            <a:ext cx="7993062" cy="0"/>
          </a:xfrm>
          <a:prstGeom prst="line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</p:cxnSp>
      <p:cxnSp>
        <p:nvCxnSpPr>
          <p:cNvPr id="18" name="Gerade Verbindung 17"/>
          <p:cNvCxnSpPr/>
          <p:nvPr/>
        </p:nvCxnSpPr>
        <p:spPr>
          <a:xfrm>
            <a:off x="466923" y="4581426"/>
            <a:ext cx="7993062" cy="0"/>
          </a:xfrm>
          <a:prstGeom prst="line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</p:cxnSp>
      <p:cxnSp>
        <p:nvCxnSpPr>
          <p:cNvPr id="19" name="Gerade Verbindung 18"/>
          <p:cNvCxnSpPr/>
          <p:nvPr/>
        </p:nvCxnSpPr>
        <p:spPr>
          <a:xfrm>
            <a:off x="466923" y="5516464"/>
            <a:ext cx="7993062" cy="0"/>
          </a:xfrm>
          <a:prstGeom prst="line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</p:cxn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4067373" y="2060476"/>
            <a:ext cx="3313112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defRPr/>
            </a:pPr>
            <a:endParaRPr lang="en-US" sz="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en-US" sz="1400" u="sng" dirty="0" smtClean="0">
                <a:solidFill>
                  <a:prstClr val="black"/>
                </a:solidFill>
                <a:latin typeface="+mj-lt"/>
                <a:cs typeface="Arial" charset="0"/>
              </a:rPr>
              <a:t>Features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: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economy-series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lifetime lubrication</a:t>
            </a:r>
            <a:endParaRPr lang="en-US" sz="1400" b="1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low noise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Tx/>
              <a:buChar char="□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economy-series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Tx/>
              <a:buChar char="□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high radial- und axial forces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Tx/>
              <a:buChar char="□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high output torque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highest radial- und axial forces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low backlash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high output torque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Tx/>
              <a:buChar char="□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economy-flange-series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Tx/>
              <a:buChar char="□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low backlash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Tx/>
              <a:buChar char="□"/>
              <a:defRPr/>
            </a:pPr>
            <a:r>
              <a:rPr lang="en-US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flexible adaption possibilities</a:t>
            </a:r>
            <a:endParaRPr lang="en-US" sz="1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cxnSp>
        <p:nvCxnSpPr>
          <p:cNvPr id="21" name="Gerade Verbindung 20"/>
          <p:cNvCxnSpPr/>
          <p:nvPr/>
        </p:nvCxnSpPr>
        <p:spPr>
          <a:xfrm>
            <a:off x="457398" y="2625626"/>
            <a:ext cx="7993062" cy="0"/>
          </a:xfrm>
          <a:prstGeom prst="line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</p:cxnSp>
      <p:pic>
        <p:nvPicPr>
          <p:cNvPr id="22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23" y="2708176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23" y="3716239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23" y="4652864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23" y="5660926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HeiMotion</a:t>
            </a:r>
            <a:r>
              <a:rPr lang="de-DE" dirty="0" smtClean="0"/>
              <a:t> </a:t>
            </a:r>
            <a:r>
              <a:rPr lang="de-DE" dirty="0" err="1" smtClean="0"/>
              <a:t>servo</a:t>
            </a:r>
            <a:r>
              <a:rPr lang="de-DE" dirty="0" smtClean="0"/>
              <a:t> </a:t>
            </a:r>
            <a:r>
              <a:rPr lang="de-DE" dirty="0" err="1" smtClean="0"/>
              <a:t>motors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7322" y="2092393"/>
            <a:ext cx="8135682" cy="36004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1 modular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platform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 --  3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motor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ranges</a:t>
            </a:r>
            <a:r>
              <a:rPr lang="de-D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--   Million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solutions</a:t>
            </a:r>
            <a:endParaRPr lang="de-DE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75" y="3880416"/>
            <a:ext cx="2592288" cy="101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162" y="3910774"/>
            <a:ext cx="1980614" cy="9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4187" y="4127107"/>
            <a:ext cx="1944216" cy="79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437322" y="2636912"/>
            <a:ext cx="2664295" cy="23042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173626" y="2636912"/>
            <a:ext cx="2652730" cy="23042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909930" y="2636912"/>
            <a:ext cx="2652730" cy="23042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60" y="2852936"/>
            <a:ext cx="2414494" cy="84124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81" y="2852936"/>
            <a:ext cx="2425419" cy="84124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5" y="2825623"/>
            <a:ext cx="2441807" cy="8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Allied Motion Technologies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Unique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endParaRPr lang="en-US" dirty="0"/>
          </a:p>
        </p:txBody>
      </p:sp>
      <p:sp>
        <p:nvSpPr>
          <p:cNvPr id="6" name="Freeform 8"/>
          <p:cNvSpPr>
            <a:spLocks/>
          </p:cNvSpPr>
          <p:nvPr/>
        </p:nvSpPr>
        <p:spPr bwMode="gray">
          <a:xfrm>
            <a:off x="246063" y="3895725"/>
            <a:ext cx="2103437" cy="1727200"/>
          </a:xfrm>
          <a:custGeom>
            <a:avLst/>
            <a:gdLst>
              <a:gd name="T0" fmla="*/ 914147 w 1470"/>
              <a:gd name="T1" fmla="*/ 0 h 1243"/>
              <a:gd name="T2" fmla="*/ 0 w 1470"/>
              <a:gd name="T3" fmla="*/ 1543050 h 1243"/>
              <a:gd name="T4" fmla="*/ 1820862 w 1470"/>
              <a:gd name="T5" fmla="*/ 1541809 h 12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0" h="1243">
                <a:moveTo>
                  <a:pt x="738" y="0"/>
                </a:moveTo>
                <a:lnTo>
                  <a:pt x="0" y="1243"/>
                </a:lnTo>
                <a:lnTo>
                  <a:pt x="1470" y="1242"/>
                </a:lnTo>
              </a:path>
            </a:pathLst>
          </a:custGeom>
          <a:solidFill>
            <a:srgbClr val="B6B6B6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ysClr val="windowText" lastClr="000000"/>
              </a:solidFill>
              <a:latin typeface="Myriad Pro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 flipH="1">
            <a:off x="2781300" y="3895725"/>
            <a:ext cx="2103438" cy="1727200"/>
          </a:xfrm>
          <a:custGeom>
            <a:avLst/>
            <a:gdLst>
              <a:gd name="T0" fmla="*/ 914147 w 1470"/>
              <a:gd name="T1" fmla="*/ 0 h 1243"/>
              <a:gd name="T2" fmla="*/ 0 w 1470"/>
              <a:gd name="T3" fmla="*/ 1543050 h 1243"/>
              <a:gd name="T4" fmla="*/ 1820862 w 1470"/>
              <a:gd name="T5" fmla="*/ 1541809 h 12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0" h="1243">
                <a:moveTo>
                  <a:pt x="738" y="0"/>
                </a:moveTo>
                <a:lnTo>
                  <a:pt x="0" y="1243"/>
                </a:lnTo>
                <a:lnTo>
                  <a:pt x="1470" y="1242"/>
                </a:lnTo>
              </a:path>
            </a:pathLst>
          </a:custGeom>
          <a:gradFill flip="none" rotWithShape="1">
            <a:gsLst>
              <a:gs pos="4000">
                <a:schemeClr val="accent4">
                  <a:lumMod val="75000"/>
                </a:schemeClr>
              </a:gs>
              <a:gs pos="57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ysClr val="windowText" lastClr="000000"/>
              </a:solidFill>
              <a:latin typeface="Myriad Pro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gray">
          <a:xfrm>
            <a:off x="1512888" y="1804988"/>
            <a:ext cx="2119312" cy="1752600"/>
          </a:xfrm>
          <a:custGeom>
            <a:avLst/>
            <a:gdLst>
              <a:gd name="T0" fmla="*/ 0 w 1477"/>
              <a:gd name="T1" fmla="*/ 1564034 h 1261"/>
              <a:gd name="T2" fmla="*/ 906230 w 1477"/>
              <a:gd name="T3" fmla="*/ 0 h 1261"/>
              <a:gd name="T4" fmla="*/ 1833563 w 1477"/>
              <a:gd name="T5" fmla="*/ 1565275 h 12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7" h="1261">
                <a:moveTo>
                  <a:pt x="0" y="1260"/>
                </a:moveTo>
                <a:lnTo>
                  <a:pt x="730" y="0"/>
                </a:lnTo>
                <a:lnTo>
                  <a:pt x="1477" y="1261"/>
                </a:lnTo>
              </a:path>
            </a:pathLst>
          </a:custGeom>
          <a:solidFill>
            <a:srgbClr val="595959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ysClr val="windowText" lastClr="000000"/>
              </a:solidFill>
              <a:latin typeface="Myriad Pro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gray">
          <a:xfrm flipH="1" flipV="1">
            <a:off x="1473200" y="3767138"/>
            <a:ext cx="2184400" cy="17907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gray">
          <a:xfrm>
            <a:off x="1143000" y="4422775"/>
            <a:ext cx="292100" cy="5286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kern="0" dirty="0">
                <a:latin typeface="Myriad Pro"/>
                <a:cs typeface="Segoe UI" pitchFamily="34" charset="0"/>
              </a:rPr>
              <a:t>2</a:t>
            </a:r>
            <a:endParaRPr lang="en-GB" sz="3000" kern="0" dirty="0">
              <a:latin typeface="Myriad Pro"/>
              <a:cs typeface="Segoe UI" pitchFamily="34" charset="0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gray">
          <a:xfrm>
            <a:off x="3695700" y="4422775"/>
            <a:ext cx="292100" cy="5286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kern="0" dirty="0">
                <a:latin typeface="Myriad Pro"/>
                <a:cs typeface="Segoe UI" pitchFamily="34" charset="0"/>
              </a:rPr>
              <a:t>3</a:t>
            </a:r>
            <a:endParaRPr lang="en-GB" sz="3000" kern="0" dirty="0">
              <a:latin typeface="Myriad Pro"/>
              <a:cs typeface="Segoe UI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gray">
          <a:xfrm>
            <a:off x="2427288" y="2246313"/>
            <a:ext cx="292100" cy="5286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kern="0" dirty="0">
                <a:solidFill>
                  <a:schemeClr val="bg1"/>
                </a:solidFill>
                <a:latin typeface="Myriad Pro"/>
                <a:cs typeface="Segoe UI" pitchFamily="34" charset="0"/>
              </a:rPr>
              <a:t>1</a:t>
            </a:r>
          </a:p>
        </p:txBody>
      </p:sp>
      <p:sp>
        <p:nvSpPr>
          <p:cNvPr id="14" name="Textplatzhalter 18"/>
          <p:cNvSpPr txBox="1">
            <a:spLocks/>
          </p:cNvSpPr>
          <p:nvPr/>
        </p:nvSpPr>
        <p:spPr bwMode="gray">
          <a:xfrm>
            <a:off x="1862138" y="2917825"/>
            <a:ext cx="1422400" cy="61436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  <a:defRPr/>
            </a:pPr>
            <a:r>
              <a:rPr lang="en-US" sz="1400" b="1" cap="all" dirty="0">
                <a:solidFill>
                  <a:schemeClr val="bg1"/>
                </a:solidFill>
              </a:rPr>
              <a:t>Modular  platform concept</a:t>
            </a:r>
          </a:p>
        </p:txBody>
      </p:sp>
      <p:sp>
        <p:nvSpPr>
          <p:cNvPr id="15" name="Textplatzhalter 18"/>
          <p:cNvSpPr txBox="1">
            <a:spLocks/>
          </p:cNvSpPr>
          <p:nvPr/>
        </p:nvSpPr>
        <p:spPr bwMode="gray">
          <a:xfrm>
            <a:off x="467544" y="5179897"/>
            <a:ext cx="1656184" cy="4093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  <a:defRPr/>
            </a:pPr>
            <a:r>
              <a:rPr lang="en-US" sz="1400" b="1" cap="all" dirty="0"/>
              <a:t>Customization of modules</a:t>
            </a:r>
          </a:p>
        </p:txBody>
      </p:sp>
      <p:sp>
        <p:nvSpPr>
          <p:cNvPr id="16" name="Textplatzhalter 18"/>
          <p:cNvSpPr txBox="1">
            <a:spLocks/>
          </p:cNvSpPr>
          <p:nvPr/>
        </p:nvSpPr>
        <p:spPr bwMode="gray">
          <a:xfrm>
            <a:off x="3130550" y="5178425"/>
            <a:ext cx="1420813" cy="1762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  <a:defRPr/>
            </a:pPr>
            <a:endParaRPr lang="en-US" sz="1200" cap="all"/>
          </a:p>
        </p:txBody>
      </p:sp>
      <p:sp>
        <p:nvSpPr>
          <p:cNvPr id="17" name="Textplatzhalter 18"/>
          <p:cNvSpPr txBox="1">
            <a:spLocks/>
          </p:cNvSpPr>
          <p:nvPr/>
        </p:nvSpPr>
        <p:spPr bwMode="gray">
          <a:xfrm>
            <a:off x="1841500" y="3889375"/>
            <a:ext cx="1420813" cy="81756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  <a:defRPr/>
            </a:pPr>
            <a:r>
              <a:rPr lang="en-US" sz="1400" cap="all">
                <a:solidFill>
                  <a:schemeClr val="bg2">
                    <a:lumMod val="25000"/>
                  </a:schemeClr>
                </a:solidFill>
              </a:rPr>
              <a:t>Flexibility in addressing customer         NEEDS</a:t>
            </a:r>
          </a:p>
        </p:txBody>
      </p:sp>
      <p:sp>
        <p:nvSpPr>
          <p:cNvPr id="18" name="Textplatzhalter 18"/>
          <p:cNvSpPr txBox="1">
            <a:spLocks/>
          </p:cNvSpPr>
          <p:nvPr/>
        </p:nvSpPr>
        <p:spPr bwMode="gray">
          <a:xfrm>
            <a:off x="3059832" y="4941168"/>
            <a:ext cx="1513458" cy="61436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  <a:defRPr/>
            </a:pPr>
            <a:r>
              <a:rPr lang="en-GB" sz="1400" b="1" cap="all" dirty="0"/>
              <a:t>Customer-specific developments</a:t>
            </a:r>
          </a:p>
        </p:txBody>
      </p:sp>
      <p:sp>
        <p:nvSpPr>
          <p:cNvPr id="19" name="Textplatzhalter 2"/>
          <p:cNvSpPr txBox="1">
            <a:spLocks/>
          </p:cNvSpPr>
          <p:nvPr/>
        </p:nvSpPr>
        <p:spPr bwMode="auto">
          <a:xfrm>
            <a:off x="5148064" y="1919288"/>
            <a:ext cx="380747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23850" indent="-28575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lvl="1" defTabSz="45720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en-US" sz="1100" dirty="0">
                <a:solidFill>
                  <a:srgbClr val="000000"/>
                </a:solidFill>
                <a:latin typeface="+mj-lt"/>
              </a:rPr>
              <a:t>1 </a:t>
            </a:r>
            <a:r>
              <a:rPr lang="en-US" altLang="en-US" sz="1100" dirty="0" smtClean="0">
                <a:solidFill>
                  <a:srgbClr val="000000"/>
                </a:solidFill>
                <a:latin typeface="+mj-lt"/>
              </a:rPr>
              <a:t>modular </a:t>
            </a:r>
            <a:r>
              <a:rPr lang="en-US" altLang="en-US" sz="1100" dirty="0">
                <a:solidFill>
                  <a:srgbClr val="000000"/>
                </a:solidFill>
                <a:latin typeface="+mj-lt"/>
              </a:rPr>
              <a:t>platform: </a:t>
            </a:r>
            <a:r>
              <a:rPr lang="en-US" altLang="en-US" sz="1100" dirty="0" err="1">
                <a:solidFill>
                  <a:srgbClr val="000000"/>
                </a:solidFill>
                <a:latin typeface="+mj-lt"/>
              </a:rPr>
              <a:t>HeiMotion</a:t>
            </a:r>
            <a:endParaRPr lang="en-US" altLang="en-US" sz="1100" dirty="0">
              <a:solidFill>
                <a:srgbClr val="000000"/>
              </a:solidFill>
              <a:latin typeface="+mj-lt"/>
            </a:endParaRPr>
          </a:p>
          <a:p>
            <a:pPr marL="285750" lvl="1" defTabSz="45720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en-US" sz="1100" dirty="0">
                <a:solidFill>
                  <a:srgbClr val="000000"/>
                </a:solidFill>
                <a:latin typeface="+mj-lt"/>
              </a:rPr>
              <a:t>3 servo motor ranges: </a:t>
            </a:r>
            <a:br>
              <a:rPr lang="en-US" altLang="en-US" sz="1100" dirty="0">
                <a:solidFill>
                  <a:srgbClr val="000000"/>
                </a:solidFill>
                <a:latin typeface="+mj-lt"/>
              </a:rPr>
            </a:br>
            <a:r>
              <a:rPr lang="en-US" altLang="en-US" sz="1100" dirty="0">
                <a:solidFill>
                  <a:srgbClr val="000000"/>
                </a:solidFill>
                <a:latin typeface="+mj-lt"/>
              </a:rPr>
              <a:t>Compact, Premium, Dynamic</a:t>
            </a:r>
          </a:p>
          <a:p>
            <a:pPr marL="285750" lvl="1" defTabSz="45720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en-US" sz="1100" dirty="0">
                <a:solidFill>
                  <a:srgbClr val="000000"/>
                </a:solidFill>
                <a:latin typeface="+mj-lt"/>
              </a:rPr>
              <a:t>Variety of options (f. e. encoder and connector system) </a:t>
            </a:r>
          </a:p>
          <a:p>
            <a:pPr marL="285750" lvl="1" defTabSz="45720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en-US" sz="1100" dirty="0">
                <a:solidFill>
                  <a:srgbClr val="000000"/>
                </a:solidFill>
                <a:latin typeface="+mj-lt"/>
              </a:rPr>
              <a:t>=&gt; Million solutions already in standard available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57018" y="1652588"/>
            <a:ext cx="3591446" cy="215900"/>
          </a:xfrm>
          <a:prstGeom prst="rect">
            <a:avLst/>
          </a:prstGeom>
          <a:solidFill>
            <a:srgbClr val="595959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de-DE" sz="1400" b="1" dirty="0">
                <a:solidFill>
                  <a:schemeClr val="bg1"/>
                </a:solidFill>
                <a:latin typeface="Myriad Pro" pitchFamily="34" charset="0"/>
              </a:rPr>
              <a:t>Modular platform concept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57018" y="3333005"/>
            <a:ext cx="3591446" cy="215900"/>
          </a:xfrm>
          <a:prstGeom prst="rect">
            <a:avLst/>
          </a:prstGeom>
          <a:solidFill>
            <a:srgbClr val="B6B6B6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de-DE" sz="1400" b="1">
                <a:solidFill>
                  <a:srgbClr val="000000"/>
                </a:solidFill>
                <a:latin typeface="Myriad Pro" pitchFamily="34" charset="0"/>
              </a:rPr>
              <a:t>Customization of modules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55430" y="4576763"/>
            <a:ext cx="3593033" cy="215900"/>
          </a:xfrm>
          <a:prstGeom prst="rect">
            <a:avLst/>
          </a:prstGeom>
          <a:gradFill flip="none" rotWithShape="1">
            <a:gsLst>
              <a:gs pos="4000">
                <a:schemeClr val="accent4">
                  <a:lumMod val="75000"/>
                </a:schemeClr>
              </a:gs>
              <a:gs pos="52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0" scaled="1"/>
            <a:tileRect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de-DE" sz="1400" b="1" dirty="0">
                <a:solidFill>
                  <a:srgbClr val="000000"/>
                </a:solidFill>
                <a:latin typeface="Myriad Pro" pitchFamily="34" charset="0"/>
              </a:rPr>
              <a:t>Customer-specific developments </a:t>
            </a:r>
          </a:p>
        </p:txBody>
      </p:sp>
      <p:sp>
        <p:nvSpPr>
          <p:cNvPr id="23" name="Textplatzhalter 2"/>
          <p:cNvSpPr txBox="1">
            <a:spLocks/>
          </p:cNvSpPr>
          <p:nvPr/>
        </p:nvSpPr>
        <p:spPr bwMode="auto">
          <a:xfrm>
            <a:off x="5157018" y="3599706"/>
            <a:ext cx="3375025" cy="83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23850" indent="-28575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lvl="1" defTabSz="457200">
              <a:lnSpc>
                <a:spcPts val="1288"/>
              </a:lnSpc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en-US" sz="1100" dirty="0">
                <a:solidFill>
                  <a:srgbClr val="000000"/>
                </a:solidFill>
                <a:latin typeface="+mj-lt"/>
              </a:rPr>
              <a:t>Customization of standard modules to fit the clients individual needs</a:t>
            </a:r>
          </a:p>
          <a:p>
            <a:pPr marL="285750" lvl="1" defTabSz="457200">
              <a:lnSpc>
                <a:spcPts val="1288"/>
              </a:lnSpc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en-US" sz="1100" dirty="0">
                <a:solidFill>
                  <a:srgbClr val="000000"/>
                </a:solidFill>
                <a:latin typeface="+mj-lt"/>
              </a:rPr>
              <a:t>E.g. flanges, encoders and covers</a:t>
            </a:r>
          </a:p>
        </p:txBody>
      </p:sp>
      <p:sp>
        <p:nvSpPr>
          <p:cNvPr id="24" name="Textplatzhalter 2"/>
          <p:cNvSpPr txBox="1">
            <a:spLocks/>
          </p:cNvSpPr>
          <p:nvPr/>
        </p:nvSpPr>
        <p:spPr bwMode="auto">
          <a:xfrm>
            <a:off x="5157018" y="4808418"/>
            <a:ext cx="33750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23850" indent="-28575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4063"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4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39088" algn="r"/>
                <a:tab pos="79930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lvl="1" defTabSz="457200">
              <a:lnSpc>
                <a:spcPts val="1288"/>
              </a:lnSpc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en-US" sz="1100" dirty="0">
                <a:solidFill>
                  <a:srgbClr val="000000"/>
                </a:solidFill>
                <a:latin typeface="+mj-lt"/>
              </a:rPr>
              <a:t>Application-driven developments based on specific customer requests</a:t>
            </a:r>
          </a:p>
          <a:p>
            <a:pPr marL="285750" lvl="1" defTabSz="457200">
              <a:lnSpc>
                <a:spcPts val="1288"/>
              </a:lnSpc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altLang="en-US" sz="1100" dirty="0">
                <a:solidFill>
                  <a:srgbClr val="000000"/>
                </a:solidFill>
                <a:latin typeface="+mj-lt"/>
              </a:rPr>
              <a:t>R&amp;D efforts typically in strong relationship with customers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5076056" y="1616075"/>
            <a:ext cx="144462" cy="152400"/>
          </a:xfrm>
          <a:prstGeom prst="rect">
            <a:avLst/>
          </a:prstGeom>
          <a:solidFill>
            <a:srgbClr val="595959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de-DE" sz="1200" b="1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076056" y="3296493"/>
            <a:ext cx="144462" cy="152400"/>
          </a:xfrm>
          <a:prstGeom prst="rect">
            <a:avLst/>
          </a:prstGeom>
          <a:solidFill>
            <a:srgbClr val="B6B6B6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de-DE" sz="1200" b="1">
                <a:solidFill>
                  <a:srgbClr val="0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5076056" y="4540250"/>
            <a:ext cx="144462" cy="152400"/>
          </a:xfrm>
          <a:prstGeom prst="rect">
            <a:avLst/>
          </a:prstGeom>
          <a:gradFill flip="none" rotWithShape="1">
            <a:gsLst>
              <a:gs pos="4000">
                <a:schemeClr val="accent4">
                  <a:lumMod val="75000"/>
                </a:schemeClr>
              </a:gs>
              <a:gs pos="52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0" scaled="1"/>
            <a:tileRect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de-DE" sz="1200" b="1">
                <a:solidFill>
                  <a:srgbClr val="000000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Allied Motion Technologies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USPs </a:t>
            </a:r>
            <a:r>
              <a:rPr lang="en-US" dirty="0"/>
              <a:t>– </a:t>
            </a:r>
            <a:r>
              <a:rPr lang="en-US" dirty="0" smtClean="0"/>
              <a:t>basic factors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1216636"/>
            <a:ext cx="8280920" cy="461664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err="1" smtClean="0">
                <a:solidFill>
                  <a:srgbClr val="000000"/>
                </a:solidFill>
                <a:latin typeface="+mj-lt"/>
              </a:rPr>
              <a:t>Continuous</a:t>
            </a:r>
            <a:r>
              <a:rPr lang="de-DE" sz="1200" dirty="0" smtClean="0">
                <a:solidFill>
                  <a:srgbClr val="000000"/>
                </a:solidFill>
                <a:latin typeface="+mj-lt"/>
              </a:rPr>
              <a:t> modular </a:t>
            </a:r>
            <a:r>
              <a:rPr lang="de-DE" sz="1200" b="1" dirty="0" err="1" smtClean="0">
                <a:solidFill>
                  <a:srgbClr val="000000"/>
                </a:solidFill>
                <a:latin typeface="+mj-lt"/>
              </a:rPr>
              <a:t>platform</a:t>
            </a:r>
            <a:r>
              <a:rPr lang="de-DE" sz="1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b="1" dirty="0" err="1" smtClean="0">
                <a:solidFill>
                  <a:srgbClr val="000000"/>
                </a:solidFill>
                <a:latin typeface="+mj-lt"/>
              </a:rPr>
              <a:t>concept</a:t>
            </a:r>
            <a:r>
              <a:rPr lang="de-DE" sz="1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+mj-lt"/>
              </a:rPr>
              <a:t>with</a:t>
            </a:r>
            <a:r>
              <a:rPr lang="de-DE" sz="1200" dirty="0" smtClean="0">
                <a:solidFill>
                  <a:srgbClr val="000000"/>
                </a:solidFill>
                <a:latin typeface="+mj-lt"/>
              </a:rPr>
              <a:t> 3 </a:t>
            </a:r>
            <a:r>
              <a:rPr lang="de-DE" sz="1200" dirty="0" err="1" smtClean="0">
                <a:solidFill>
                  <a:srgbClr val="000000"/>
                </a:solidFill>
                <a:latin typeface="+mj-lt"/>
              </a:rPr>
              <a:t>motor</a:t>
            </a:r>
            <a:r>
              <a:rPr lang="de-DE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+mj-lt"/>
              </a:rPr>
              <a:t>ranges</a:t>
            </a:r>
            <a:r>
              <a:rPr lang="de-DE" sz="1200" dirty="0" smtClean="0">
                <a:solidFill>
                  <a:srgbClr val="000000"/>
                </a:solidFill>
                <a:latin typeface="+mj-lt"/>
              </a:rPr>
              <a:t> (HMC, HMP, HMD) </a:t>
            </a:r>
            <a:r>
              <a:rPr lang="de-DE" sz="1200" dirty="0" err="1" smtClean="0">
                <a:solidFill>
                  <a:srgbClr val="000000"/>
                </a:solidFill>
                <a:latin typeface="+mj-lt"/>
              </a:rPr>
              <a:t>from</a:t>
            </a:r>
            <a:r>
              <a:rPr lang="de-DE" sz="1200" dirty="0" smtClean="0">
                <a:solidFill>
                  <a:srgbClr val="000000"/>
                </a:solidFill>
                <a:latin typeface="+mj-lt"/>
              </a:rPr>
              <a:t> 0.05 </a:t>
            </a:r>
            <a:r>
              <a:rPr lang="de-DE" sz="1200" dirty="0" err="1" smtClean="0">
                <a:solidFill>
                  <a:srgbClr val="000000"/>
                </a:solidFill>
                <a:latin typeface="+mj-lt"/>
              </a:rPr>
              <a:t>to</a:t>
            </a:r>
            <a:r>
              <a:rPr lang="de-DE" sz="1200" dirty="0" smtClean="0">
                <a:solidFill>
                  <a:srgbClr val="000000"/>
                </a:solidFill>
                <a:latin typeface="+mj-lt"/>
              </a:rPr>
              <a:t> 4.0 kW </a:t>
            </a:r>
            <a:br>
              <a:rPr lang="de-DE" sz="1200" dirty="0" smtClean="0">
                <a:solidFill>
                  <a:srgbClr val="000000"/>
                </a:solidFill>
                <a:latin typeface="+mj-lt"/>
              </a:rPr>
            </a:br>
            <a:r>
              <a:rPr lang="de-DE" sz="1200" dirty="0" smtClean="0">
                <a:solidFill>
                  <a:srgbClr val="000000"/>
                </a:solidFill>
                <a:latin typeface="+mj-lt"/>
              </a:rPr>
              <a:t>(15 kW </a:t>
            </a:r>
            <a:r>
              <a:rPr lang="de-DE" sz="1200" dirty="0" err="1" smtClean="0">
                <a:solidFill>
                  <a:srgbClr val="000000"/>
                </a:solidFill>
                <a:latin typeface="+mj-lt"/>
              </a:rPr>
              <a:t>middle</a:t>
            </a:r>
            <a:r>
              <a:rPr lang="de-DE" sz="1200" dirty="0" smtClean="0">
                <a:solidFill>
                  <a:srgbClr val="000000"/>
                </a:solidFill>
                <a:latin typeface="+mj-lt"/>
              </a:rPr>
              <a:t> 2017)</a:t>
            </a:r>
          </a:p>
          <a:p>
            <a:pPr marL="285750" indent="-28575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b="1" dirty="0">
                <a:latin typeface="+mj-lt"/>
              </a:rPr>
              <a:t>European design in </a:t>
            </a:r>
            <a:r>
              <a:rPr lang="de-DE" sz="1200" b="1" dirty="0" err="1">
                <a:latin typeface="+mj-lt"/>
              </a:rPr>
              <a:t>asian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sizes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dirty="0">
                <a:latin typeface="+mj-lt"/>
              </a:rPr>
              <a:t>&gt; </a:t>
            </a:r>
            <a:r>
              <a:rPr lang="de-DE" sz="1200" dirty="0" err="1">
                <a:latin typeface="+mj-lt"/>
              </a:rPr>
              <a:t>compatible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to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SanyoDenki</a:t>
            </a:r>
            <a:r>
              <a:rPr lang="de-DE" sz="1200" dirty="0">
                <a:latin typeface="+mj-lt"/>
              </a:rPr>
              <a:t>, Mitsubishi, </a:t>
            </a:r>
            <a:r>
              <a:rPr lang="de-DE" sz="1200" dirty="0" err="1">
                <a:latin typeface="+mj-lt"/>
              </a:rPr>
              <a:t>Yaskawa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and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smtClean="0">
                <a:latin typeface="+mj-lt"/>
              </a:rPr>
              <a:t>Panasonic</a:t>
            </a:r>
            <a:endParaRPr lang="de-DE" sz="1200" dirty="0" smtClean="0">
              <a:solidFill>
                <a:srgbClr val="000000"/>
              </a:solidFill>
              <a:latin typeface="+mj-lt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Incomparable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high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variance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of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encoder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systems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by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a uniform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mechanical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connection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&gt;&gt;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encoders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can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be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changed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even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after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the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purchase</a:t>
            </a:r>
            <a:endParaRPr lang="de-DE" sz="1200" dirty="0">
              <a:latin typeface="+mj-lt"/>
              <a:ea typeface="Arial Unicode MS" pitchFamily="34" charset="-128"/>
              <a:cs typeface="Arial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Connector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systems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M23</a:t>
            </a:r>
            <a:r>
              <a:rPr lang="de-DE" sz="1200" b="1" dirty="0">
                <a:latin typeface="+mj-lt"/>
                <a:ea typeface="Arial Unicode MS" pitchFamily="34" charset="-128"/>
                <a:cs typeface="Arial" charset="0"/>
              </a:rPr>
              <a:t>, Y-</a:t>
            </a:r>
            <a:r>
              <a:rPr lang="de-DE" sz="1200" b="1" dirty="0" err="1">
                <a:latin typeface="+mj-lt"/>
                <a:ea typeface="Arial Unicode MS" pitchFamily="34" charset="-128"/>
                <a:cs typeface="Arial" charset="0"/>
              </a:rPr>
              <a:t>Tec</a:t>
            </a:r>
            <a:r>
              <a:rPr lang="de-DE" sz="1200" b="1" dirty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and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Twintu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s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are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standard</a:t>
            </a:r>
            <a:endParaRPr lang="de-DE" sz="1200" dirty="0" smtClean="0">
              <a:solidFill>
                <a:srgbClr val="000000"/>
              </a:solidFill>
              <a:latin typeface="+mj-lt"/>
            </a:endParaRPr>
          </a:p>
          <a:p>
            <a:pPr marL="285750" indent="-28575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Rapid realization of </a:t>
            </a:r>
            <a:r>
              <a:rPr lang="en-US" sz="1200" b="1" dirty="0">
                <a:latin typeface="+mj-lt"/>
              </a:rPr>
              <a:t>customer-specific </a:t>
            </a:r>
            <a:r>
              <a:rPr lang="de-DE" sz="1200" b="1" dirty="0" err="1" smtClean="0">
                <a:latin typeface="+mj-lt"/>
              </a:rPr>
              <a:t>designs</a:t>
            </a:r>
            <a:r>
              <a:rPr lang="de-DE" sz="1200" b="1" dirty="0" smtClean="0">
                <a:latin typeface="+mj-lt"/>
              </a:rPr>
              <a:t> </a:t>
            </a:r>
            <a:r>
              <a:rPr lang="de-DE" sz="1200" dirty="0" smtClean="0">
                <a:latin typeface="+mj-lt"/>
              </a:rPr>
              <a:t>(</a:t>
            </a:r>
            <a:r>
              <a:rPr lang="de-DE" sz="1200" dirty="0" err="1" smtClean="0">
                <a:latin typeface="+mj-lt"/>
              </a:rPr>
              <a:t>mechanical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and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electrical</a:t>
            </a:r>
            <a:r>
              <a:rPr lang="de-DE" sz="1200" dirty="0" smtClean="0">
                <a:latin typeface="+mj-lt"/>
              </a:rPr>
              <a:t>) </a:t>
            </a:r>
            <a:r>
              <a:rPr lang="de-DE" sz="1200" dirty="0" err="1" smtClean="0">
                <a:latin typeface="+mj-lt"/>
              </a:rPr>
              <a:t>possible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through</a:t>
            </a:r>
            <a:r>
              <a:rPr lang="de-DE" sz="1200" dirty="0" smtClean="0">
                <a:latin typeface="+mj-lt"/>
              </a:rPr>
              <a:t> an </a:t>
            </a:r>
            <a:r>
              <a:rPr lang="de-DE" sz="1200" dirty="0" err="1" smtClean="0">
                <a:latin typeface="+mj-lt"/>
              </a:rPr>
              <a:t>own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coil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production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without</a:t>
            </a:r>
            <a:r>
              <a:rPr lang="de-DE" sz="1200" dirty="0" smtClean="0">
                <a:latin typeface="+mj-lt"/>
              </a:rPr>
              <a:t> additional </a:t>
            </a:r>
            <a:r>
              <a:rPr lang="de-DE" sz="1200" dirty="0" err="1" smtClean="0">
                <a:latin typeface="+mj-lt"/>
              </a:rPr>
              <a:t>charges</a:t>
            </a:r>
            <a:endParaRPr lang="de-DE" sz="1200" dirty="0" smtClean="0">
              <a:latin typeface="+mj-lt"/>
            </a:endParaRPr>
          </a:p>
          <a:p>
            <a:pPr marL="285750" indent="-28575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err="1" smtClean="0">
                <a:latin typeface="+mj-lt"/>
              </a:rPr>
              <a:t>Specially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designed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holding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brake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b="1" dirty="0" err="1" smtClean="0">
                <a:latin typeface="+mj-lt"/>
              </a:rPr>
              <a:t>without</a:t>
            </a:r>
            <a:r>
              <a:rPr lang="de-DE" sz="1200" b="1" dirty="0" smtClean="0">
                <a:latin typeface="+mj-lt"/>
              </a:rPr>
              <a:t> </a:t>
            </a:r>
            <a:r>
              <a:rPr lang="de-DE" sz="1200" b="1" dirty="0" err="1" smtClean="0">
                <a:latin typeface="+mj-lt"/>
              </a:rPr>
              <a:t>brake</a:t>
            </a:r>
            <a:r>
              <a:rPr lang="de-DE" sz="1200" b="1" dirty="0" smtClean="0">
                <a:latin typeface="+mj-lt"/>
              </a:rPr>
              <a:t> </a:t>
            </a:r>
            <a:r>
              <a:rPr lang="de-DE" sz="1200" b="1" dirty="0" err="1" smtClean="0">
                <a:latin typeface="+mj-lt"/>
              </a:rPr>
              <a:t>gap</a:t>
            </a:r>
            <a:r>
              <a:rPr lang="de-DE" sz="1200" b="1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adjustment</a:t>
            </a:r>
            <a:r>
              <a:rPr lang="de-DE" sz="1200" dirty="0" smtClean="0">
                <a:latin typeface="+mj-lt"/>
              </a:rPr>
              <a:t>  =&gt; </a:t>
            </a:r>
            <a:r>
              <a:rPr lang="de-DE" sz="1200" dirty="0" err="1" smtClean="0">
                <a:latin typeface="+mj-lt"/>
              </a:rPr>
              <a:t>Avoiding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assembly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errors</a:t>
            </a:r>
            <a:endParaRPr lang="de-DE" sz="1200" dirty="0" smtClean="0">
              <a:latin typeface="+mj-lt"/>
            </a:endParaRPr>
          </a:p>
          <a:p>
            <a:pPr marL="285750" indent="-28575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err="1">
                <a:latin typeface="+mj-lt"/>
              </a:rPr>
              <a:t>Protection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class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up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to</a:t>
            </a:r>
            <a:r>
              <a:rPr lang="de-DE" sz="1200" dirty="0">
                <a:latin typeface="+mj-lt"/>
              </a:rPr>
              <a:t> </a:t>
            </a:r>
            <a:r>
              <a:rPr lang="de-DE" sz="1200" b="1" dirty="0">
                <a:latin typeface="+mj-lt"/>
              </a:rPr>
              <a:t>IP 65 </a:t>
            </a:r>
            <a:r>
              <a:rPr lang="de-DE" sz="1200" dirty="0">
                <a:latin typeface="+mj-lt"/>
              </a:rPr>
              <a:t>in all </a:t>
            </a:r>
            <a:r>
              <a:rPr lang="de-DE" sz="1200" dirty="0" err="1">
                <a:latin typeface="+mj-lt"/>
              </a:rPr>
              <a:t>motor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sizes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standard</a:t>
            </a:r>
            <a:endParaRPr lang="de-DE" sz="1200" dirty="0">
              <a:latin typeface="+mj-lt"/>
            </a:endParaRPr>
          </a:p>
          <a:p>
            <a:pPr marL="285750" indent="-28575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err="1" smtClean="0">
                <a:latin typeface="+mj-lt"/>
              </a:rPr>
              <a:t>Highest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b="1" dirty="0" err="1" smtClean="0">
                <a:latin typeface="+mj-lt"/>
              </a:rPr>
              <a:t>accuracy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and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synchronization</a:t>
            </a:r>
            <a:endParaRPr lang="de-DE" sz="1200" dirty="0">
              <a:latin typeface="+mj-lt"/>
            </a:endParaRPr>
          </a:p>
          <a:p>
            <a:pPr marL="285750" indent="-28575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smtClean="0">
                <a:latin typeface="+mj-lt"/>
              </a:rPr>
              <a:t>Small </a:t>
            </a:r>
            <a:r>
              <a:rPr lang="de-DE" sz="1200" dirty="0" err="1" smtClean="0">
                <a:latin typeface="+mj-lt"/>
              </a:rPr>
              <a:t>and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b="1" dirty="0" err="1" smtClean="0">
                <a:latin typeface="+mj-lt"/>
              </a:rPr>
              <a:t>compact</a:t>
            </a:r>
            <a:r>
              <a:rPr lang="de-DE" sz="1200" b="1" dirty="0" smtClean="0">
                <a:latin typeface="+mj-lt"/>
              </a:rPr>
              <a:t> design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Allied Motion Technologies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USPs – performance factors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67692" y="1268760"/>
            <a:ext cx="7632700" cy="4801314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Finely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graded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and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significantly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reduced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inertia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by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HMD</a:t>
            </a:r>
          </a:p>
          <a:p>
            <a:pPr marL="285750" indent="-28575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Low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cogging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torque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by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optimized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magnet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assembly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/>
            </a:r>
            <a:b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</a:b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&lt; 1,5%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cogging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torque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at HMD</a:t>
            </a:r>
            <a:r>
              <a:rPr lang="de-DE" sz="1200" dirty="0">
                <a:latin typeface="+mj-lt"/>
                <a:ea typeface="Arial Unicode MS" pitchFamily="34" charset="-128"/>
                <a:cs typeface="Arial" charset="0"/>
              </a:rPr>
              <a:t/>
            </a:r>
            <a:br>
              <a:rPr lang="de-DE" sz="1200" dirty="0">
                <a:latin typeface="+mj-lt"/>
                <a:ea typeface="Arial Unicode MS" pitchFamily="34" charset="-128"/>
                <a:cs typeface="Arial" charset="0"/>
              </a:rPr>
            </a:b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&lt; 2,5% </a:t>
            </a:r>
            <a:r>
              <a:rPr lang="de-DE" sz="1200" dirty="0" err="1">
                <a:latin typeface="+mj-lt"/>
                <a:ea typeface="Arial Unicode MS" pitchFamily="34" charset="-128"/>
                <a:cs typeface="Arial" charset="0"/>
              </a:rPr>
              <a:t>cogging</a:t>
            </a:r>
            <a:r>
              <a:rPr lang="de-DE" sz="1200" dirty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>
                <a:latin typeface="+mj-lt"/>
                <a:ea typeface="Arial Unicode MS" pitchFamily="34" charset="-128"/>
                <a:cs typeface="Arial" charset="0"/>
              </a:rPr>
              <a:t>torque</a:t>
            </a:r>
            <a:r>
              <a:rPr lang="de-DE" sz="1200" dirty="0">
                <a:latin typeface="+mj-lt"/>
                <a:ea typeface="Arial Unicode MS" pitchFamily="34" charset="-128"/>
                <a:cs typeface="Arial" charset="0"/>
              </a:rPr>
              <a:t> at 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HMP</a:t>
            </a:r>
          </a:p>
          <a:p>
            <a:pPr marL="285750" indent="-28575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Speed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up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to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9,000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rpm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as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standard</a:t>
            </a:r>
            <a:endParaRPr lang="de-DE" sz="12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UL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isolation</a:t>
            </a:r>
            <a:endParaRPr lang="de-DE" sz="12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KTY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temperature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measurement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as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standard</a:t>
            </a:r>
            <a:endParaRPr lang="de-DE" sz="12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Connection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and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housing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concept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for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maximum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 EMC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claims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with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grounding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protection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of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all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wires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</a:p>
          <a:p>
            <a:pPr marL="285750" indent="-28575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Highly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precise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planetary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gear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" charset="0"/>
              </a:rPr>
              <a:t>boxes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directly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mounted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with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a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low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rotational</a:t>
            </a:r>
            <a:r>
              <a:rPr lang="de-DE" sz="1200" dirty="0" smtClean="0"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" charset="0"/>
              </a:rPr>
              <a:t>clearance</a:t>
            </a:r>
            <a:endParaRPr lang="de-DE" sz="1200" dirty="0" smtClean="0">
              <a:latin typeface="+mj-lt"/>
              <a:ea typeface="Arial Unicode MS" pitchFamily="34" charset="-128"/>
              <a:cs typeface="Arial" charset="0"/>
            </a:endParaRPr>
          </a:p>
          <a:p>
            <a:pPr marL="285750" indent="-285750">
              <a:lnSpc>
                <a:spcPct val="20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smtClean="0">
                <a:latin typeface="+mj-lt"/>
              </a:rPr>
              <a:t>High power </a:t>
            </a:r>
            <a:r>
              <a:rPr lang="de-DE" sz="1200" dirty="0" err="1" smtClean="0">
                <a:latin typeface="+mj-lt"/>
              </a:rPr>
              <a:t>density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by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optimum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shape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of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the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winding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heads</a:t>
            </a:r>
            <a:r>
              <a:rPr lang="de-DE" sz="1200" dirty="0" smtClean="0">
                <a:latin typeface="+mj-lt"/>
              </a:rPr>
              <a:t> &gt; </a:t>
            </a:r>
            <a:r>
              <a:rPr lang="de-DE" sz="1200" b="1" dirty="0" err="1" smtClean="0">
                <a:latin typeface="+mj-lt"/>
              </a:rPr>
              <a:t>energy</a:t>
            </a:r>
            <a:r>
              <a:rPr lang="de-DE" sz="1200" b="1" dirty="0" smtClean="0">
                <a:latin typeface="+mj-lt"/>
              </a:rPr>
              <a:t> </a:t>
            </a:r>
            <a:r>
              <a:rPr lang="de-DE" sz="1200" b="1" dirty="0" err="1" smtClean="0">
                <a:latin typeface="+mj-lt"/>
              </a:rPr>
              <a:t>efficiency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up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to</a:t>
            </a:r>
            <a:r>
              <a:rPr lang="de-DE" sz="1200" dirty="0" smtClean="0">
                <a:latin typeface="+mj-lt"/>
              </a:rPr>
              <a:t> 94%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Allied Motion Technologies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USPs – enthusiasm factors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95361" y="1210682"/>
            <a:ext cx="7993063" cy="5170646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dirty="0">
                <a:latin typeface="+mj-lt"/>
              </a:rPr>
              <a:t>Floating </a:t>
            </a:r>
            <a:r>
              <a:rPr lang="de-DE" sz="1200" dirty="0" err="1">
                <a:latin typeface="+mj-lt"/>
              </a:rPr>
              <a:t>bearing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set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into</a:t>
            </a:r>
            <a:r>
              <a:rPr lang="de-DE" sz="1200" dirty="0">
                <a:latin typeface="+mj-lt"/>
              </a:rPr>
              <a:t> a </a:t>
            </a:r>
            <a:r>
              <a:rPr lang="de-DE" sz="1200" dirty="0" err="1">
                <a:latin typeface="+mj-lt"/>
              </a:rPr>
              <a:t>steel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bushing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to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compensate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tolerances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and</a:t>
            </a:r>
            <a:r>
              <a:rPr lang="de-DE" sz="1200" dirty="0">
                <a:latin typeface="+mj-lt"/>
              </a:rPr>
              <a:t> thermal </a:t>
            </a:r>
            <a:r>
              <a:rPr lang="de-DE" sz="1200" dirty="0" err="1">
                <a:latin typeface="+mj-lt"/>
              </a:rPr>
              <a:t>expansion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smtClean="0">
                <a:latin typeface="+mj-lt"/>
              </a:rPr>
              <a:t/>
            </a:r>
            <a:br>
              <a:rPr lang="de-DE" sz="1200" dirty="0" smtClean="0">
                <a:latin typeface="+mj-lt"/>
              </a:rPr>
            </a:br>
            <a:r>
              <a:rPr lang="de-DE" sz="1200" dirty="0" smtClean="0">
                <a:latin typeface="+mj-lt"/>
              </a:rPr>
              <a:t>=&gt; </a:t>
            </a:r>
            <a:r>
              <a:rPr lang="de-DE" sz="1200" dirty="0" err="1">
                <a:latin typeface="+mj-lt"/>
              </a:rPr>
              <a:t>to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avoid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wear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and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noise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even</a:t>
            </a:r>
            <a:r>
              <a:rPr lang="de-DE" sz="1200" dirty="0">
                <a:latin typeface="+mj-lt"/>
              </a:rPr>
              <a:t> at high </a:t>
            </a:r>
            <a:r>
              <a:rPr lang="de-DE" sz="1200" dirty="0" err="1">
                <a:latin typeface="+mj-lt"/>
              </a:rPr>
              <a:t>temperatures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smtClean="0">
                <a:latin typeface="+mj-lt"/>
              </a:rPr>
              <a:t>=&gt; </a:t>
            </a:r>
            <a:r>
              <a:rPr lang="de-DE" sz="1200" b="1" dirty="0" err="1">
                <a:latin typeface="+mj-lt"/>
              </a:rPr>
              <a:t>increased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durability</a:t>
            </a:r>
            <a:endParaRPr lang="de-DE" sz="1200" b="1" dirty="0">
              <a:latin typeface="+mj-lt"/>
            </a:endParaRP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+mj-lt"/>
              </a:rPr>
              <a:t>Unique: Brake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mounted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at A-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side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to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achieve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an optimal power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flow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zero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effect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on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the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bearing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smtClean="0">
                <a:solidFill>
                  <a:srgbClr val="000000"/>
                </a:solidFill>
                <a:latin typeface="+mj-lt"/>
              </a:rPr>
              <a:t>=&gt; </a:t>
            </a:r>
            <a:r>
              <a:rPr lang="de-DE" sz="1200" b="1" dirty="0">
                <a:solidFill>
                  <a:srgbClr val="000000"/>
                </a:solidFill>
                <a:latin typeface="+mj-lt"/>
              </a:rPr>
              <a:t>high-</a:t>
            </a:r>
            <a:r>
              <a:rPr lang="de-DE" sz="1200" b="1" dirty="0" err="1">
                <a:solidFill>
                  <a:srgbClr val="000000"/>
                </a:solidFill>
                <a:latin typeface="+mj-lt"/>
              </a:rPr>
              <a:t>precision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positioning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no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influence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on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the</a:t>
            </a:r>
            <a:r>
              <a:rPr lang="de-DE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+mj-lt"/>
              </a:rPr>
              <a:t>enocder</a:t>
            </a:r>
            <a:endParaRPr lang="de-DE" sz="1200" dirty="0">
              <a:latin typeface="+mj-lt"/>
            </a:endParaRP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dirty="0">
                <a:latin typeface="+mj-lt"/>
              </a:rPr>
              <a:t>Larger ball </a:t>
            </a:r>
            <a:r>
              <a:rPr lang="de-DE" sz="1200" dirty="0" err="1">
                <a:latin typeface="+mj-lt"/>
              </a:rPr>
              <a:t>bearing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dimensions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compared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to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competitive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products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smtClean="0">
                <a:latin typeface="+mj-lt"/>
              </a:rPr>
              <a:t>=&gt; </a:t>
            </a:r>
            <a:r>
              <a:rPr lang="de-DE" sz="1200" b="1" dirty="0" err="1">
                <a:latin typeface="+mj-lt"/>
              </a:rPr>
              <a:t>increased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durability</a:t>
            </a:r>
            <a:endParaRPr lang="de-DE" sz="1200" b="1" dirty="0">
              <a:latin typeface="+mj-lt"/>
            </a:endParaRP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dirty="0" err="1">
                <a:latin typeface="+mj-lt"/>
              </a:rPr>
              <a:t>Protection</a:t>
            </a:r>
            <a:r>
              <a:rPr lang="de-DE" sz="1200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against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damage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and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loss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of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magnets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by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fiberglass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bandage</a:t>
            </a:r>
            <a:endParaRPr lang="de-DE" sz="1200" dirty="0">
              <a:latin typeface="+mj-lt"/>
            </a:endParaRP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dirty="0">
                <a:latin typeface="+mj-lt"/>
              </a:rPr>
              <a:t>High </a:t>
            </a:r>
            <a:r>
              <a:rPr lang="de-DE" sz="1200" b="1" dirty="0" err="1">
                <a:latin typeface="+mj-lt"/>
              </a:rPr>
              <a:t>surge</a:t>
            </a:r>
            <a:r>
              <a:rPr lang="de-DE" sz="1200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voltage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durability</a:t>
            </a:r>
            <a:r>
              <a:rPr lang="de-DE" sz="1200" dirty="0">
                <a:latin typeface="+mj-lt"/>
              </a:rPr>
              <a:t>(HMP &gt; 8 kV &amp; HMD &gt; 14 kV)</a:t>
            </a: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dirty="0">
                <a:latin typeface="+mj-lt"/>
              </a:rPr>
              <a:t>4</a:t>
            </a:r>
            <a:r>
              <a:rPr lang="de-DE" sz="1200" dirty="0" smtClean="0">
                <a:latin typeface="+mj-lt"/>
              </a:rPr>
              <a:t>-fold (HMP) </a:t>
            </a:r>
            <a:r>
              <a:rPr lang="de-DE" sz="1200" dirty="0" err="1" smtClean="0">
                <a:latin typeface="+mj-lt"/>
              </a:rPr>
              <a:t>and</a:t>
            </a:r>
            <a:r>
              <a:rPr lang="de-DE" sz="1200" dirty="0" smtClean="0">
                <a:latin typeface="+mj-lt"/>
              </a:rPr>
              <a:t> 2,5-fold (HMD) </a:t>
            </a:r>
            <a:r>
              <a:rPr lang="de-DE" sz="1200" b="1" dirty="0" err="1">
                <a:latin typeface="+mj-lt"/>
              </a:rPr>
              <a:t>overload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capacity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of</a:t>
            </a:r>
            <a:r>
              <a:rPr lang="de-DE" sz="1200" dirty="0">
                <a:latin typeface="+mj-lt"/>
              </a:rPr>
              <a:t> nominal </a:t>
            </a:r>
            <a:r>
              <a:rPr lang="de-DE" sz="1200" dirty="0" err="1">
                <a:latin typeface="+mj-lt"/>
              </a:rPr>
              <a:t>values</a:t>
            </a:r>
            <a:endParaRPr lang="de-DE" sz="1200" dirty="0">
              <a:latin typeface="+mj-lt"/>
            </a:endParaRP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dirty="0" err="1">
                <a:latin typeface="+mj-lt"/>
              </a:rPr>
              <a:t>Demagnetization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only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starting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from</a:t>
            </a:r>
            <a:r>
              <a:rPr lang="de-DE" sz="1200" dirty="0">
                <a:latin typeface="+mj-lt"/>
              </a:rPr>
              <a:t> </a:t>
            </a:r>
            <a:r>
              <a:rPr lang="de-DE" sz="1200" b="1" dirty="0">
                <a:latin typeface="+mj-lt"/>
              </a:rPr>
              <a:t>10-times </a:t>
            </a:r>
            <a:r>
              <a:rPr lang="de-DE" sz="1200" b="1" dirty="0" err="1">
                <a:latin typeface="+mj-lt"/>
              </a:rPr>
              <a:t>overload</a:t>
            </a:r>
            <a:endParaRPr lang="de-DE" sz="1200" b="1" dirty="0">
              <a:latin typeface="+mj-lt"/>
            </a:endParaRP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b="1" dirty="0" err="1">
                <a:latin typeface="+mj-lt"/>
              </a:rPr>
              <a:t>cURus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recognition</a:t>
            </a:r>
            <a:endParaRPr lang="de-DE" sz="1200" dirty="0">
              <a:latin typeface="+mj-lt"/>
            </a:endParaRP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dirty="0" err="1" smtClean="0">
                <a:latin typeface="+mj-lt"/>
              </a:rPr>
              <a:t>Extremely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low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noise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level</a:t>
            </a:r>
            <a:r>
              <a:rPr lang="de-DE" sz="1200" dirty="0" smtClean="0">
                <a:latin typeface="+mj-lt"/>
              </a:rPr>
              <a:t> at high </a:t>
            </a:r>
            <a:r>
              <a:rPr lang="de-DE" sz="1200" dirty="0" err="1" smtClean="0">
                <a:latin typeface="+mj-lt"/>
              </a:rPr>
              <a:t>speeds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up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to</a:t>
            </a:r>
            <a:r>
              <a:rPr lang="de-DE" sz="1200" dirty="0" smtClean="0">
                <a:latin typeface="+mj-lt"/>
              </a:rPr>
              <a:t> 9,000 </a:t>
            </a:r>
            <a:r>
              <a:rPr lang="de-DE" sz="1200" dirty="0" err="1" smtClean="0">
                <a:latin typeface="+mj-lt"/>
              </a:rPr>
              <a:t>rpm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by</a:t>
            </a:r>
            <a:r>
              <a:rPr lang="de-DE" sz="1200" dirty="0" smtClean="0">
                <a:latin typeface="+mj-lt"/>
              </a:rPr>
              <a:t>  </a:t>
            </a:r>
            <a:r>
              <a:rPr lang="de-DE" sz="1200" b="1" dirty="0" err="1" smtClean="0">
                <a:latin typeface="+mj-lt"/>
              </a:rPr>
              <a:t>noise</a:t>
            </a:r>
            <a:r>
              <a:rPr lang="de-DE" sz="1200" b="1" dirty="0" smtClean="0">
                <a:latin typeface="+mj-lt"/>
              </a:rPr>
              <a:t> </a:t>
            </a:r>
            <a:r>
              <a:rPr lang="de-DE" sz="1200" b="1" dirty="0" err="1" smtClean="0">
                <a:latin typeface="+mj-lt"/>
              </a:rPr>
              <a:t>optimized</a:t>
            </a:r>
            <a:r>
              <a:rPr lang="de-DE" sz="1200" b="1" dirty="0" smtClean="0">
                <a:latin typeface="+mj-lt"/>
              </a:rPr>
              <a:t> </a:t>
            </a:r>
            <a:r>
              <a:rPr lang="de-DE" sz="1200" b="1" dirty="0" err="1" smtClean="0">
                <a:latin typeface="+mj-lt"/>
              </a:rPr>
              <a:t>encoder</a:t>
            </a:r>
            <a:r>
              <a:rPr lang="de-DE" sz="1200" b="1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systems</a:t>
            </a:r>
            <a:endParaRPr lang="de-DE" sz="1200" dirty="0" smtClean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Allied Motion Technologies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sets us apart is…</a:t>
            </a:r>
            <a:endParaRPr lang="en-US" dirty="0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584200" y="1412875"/>
            <a:ext cx="8380413" cy="464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0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altLang="de-DE" sz="1200" dirty="0" err="1" smtClean="0">
                <a:latin typeface="+mj-lt"/>
              </a:rPr>
              <a:t>Tailored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concept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solutions</a:t>
            </a:r>
            <a:r>
              <a:rPr lang="de-DE" altLang="de-DE" sz="1200" b="1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for</a:t>
            </a:r>
            <a:r>
              <a:rPr lang="de-DE" altLang="de-DE" sz="1200" b="1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customer´s</a:t>
            </a:r>
            <a:r>
              <a:rPr lang="de-DE" altLang="de-DE" sz="1200" b="1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needs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are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the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focus</a:t>
            </a:r>
            <a:endParaRPr lang="de-DE" altLang="de-DE" sz="1200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altLang="de-DE" sz="1200" dirty="0" err="1" smtClean="0">
                <a:latin typeface="+mj-lt"/>
              </a:rPr>
              <a:t>Decades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of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experience</a:t>
            </a:r>
            <a:r>
              <a:rPr lang="de-DE" altLang="de-DE" sz="1200" dirty="0" smtClean="0">
                <a:latin typeface="+mj-lt"/>
              </a:rPr>
              <a:t> in </a:t>
            </a:r>
            <a:r>
              <a:rPr lang="de-DE" altLang="de-DE" sz="1200" dirty="0" err="1" smtClean="0">
                <a:latin typeface="+mj-lt"/>
              </a:rPr>
              <a:t>various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industries</a:t>
            </a:r>
            <a:r>
              <a:rPr lang="de-DE" altLang="de-DE" sz="1200" dirty="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altLang="de-DE" sz="1200" dirty="0" smtClean="0">
                <a:latin typeface="+mj-lt"/>
              </a:rPr>
              <a:t>High in-house </a:t>
            </a:r>
            <a:r>
              <a:rPr lang="de-DE" altLang="de-DE" sz="1200" b="1" dirty="0" err="1" smtClean="0">
                <a:latin typeface="+mj-lt"/>
              </a:rPr>
              <a:t>manufacturing</a:t>
            </a:r>
            <a:r>
              <a:rPr lang="de-DE" altLang="de-DE" sz="1200" b="1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depth</a:t>
            </a:r>
            <a:r>
              <a:rPr lang="de-DE" altLang="de-DE" sz="1200" b="1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and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closely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strained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supplier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network</a:t>
            </a:r>
            <a:r>
              <a:rPr lang="de-DE" altLang="de-DE" sz="1200" dirty="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altLang="de-DE" sz="1200" dirty="0" err="1" smtClean="0">
                <a:latin typeface="+mj-lt"/>
              </a:rPr>
              <a:t>Deployment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of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latest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development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and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manufacturing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technologies</a:t>
            </a:r>
            <a:endParaRPr lang="de-DE" altLang="de-DE" sz="1200" b="1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altLang="de-DE" sz="1200" dirty="0" err="1" smtClean="0">
                <a:latin typeface="+mj-lt"/>
              </a:rPr>
              <a:t>Broad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range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of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services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with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the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greatest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variety</a:t>
            </a:r>
            <a:r>
              <a:rPr lang="de-DE" altLang="de-DE" sz="1200" b="1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of</a:t>
            </a:r>
            <a:r>
              <a:rPr lang="de-DE" altLang="de-DE" sz="1200" b="1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solutions</a:t>
            </a:r>
            <a:endParaRPr lang="de-DE" altLang="de-DE" sz="1200" b="1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altLang="de-DE" sz="1200" dirty="0" err="1" smtClean="0">
                <a:latin typeface="+mj-lt"/>
              </a:rPr>
              <a:t>Excellent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service</a:t>
            </a:r>
            <a:r>
              <a:rPr lang="de-DE" altLang="de-DE" sz="1200" dirty="0" smtClean="0">
                <a:latin typeface="+mj-lt"/>
              </a:rPr>
              <a:t>(</a:t>
            </a:r>
            <a:r>
              <a:rPr lang="de-DE" altLang="de-DE" sz="1200" dirty="0" err="1" smtClean="0">
                <a:latin typeface="+mj-lt"/>
              </a:rPr>
              <a:t>from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consulting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to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commissioning</a:t>
            </a:r>
            <a:r>
              <a:rPr lang="de-DE" altLang="de-DE" sz="1200" dirty="0" smtClean="0">
                <a:latin typeface="+mj-lt"/>
              </a:rPr>
              <a:t>)</a:t>
            </a:r>
            <a:endParaRPr lang="de-DE" altLang="de-DE" sz="1200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altLang="de-DE" sz="1200" dirty="0" err="1" smtClean="0">
                <a:latin typeface="+mj-lt"/>
              </a:rPr>
              <a:t>Longterm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and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trustworthy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partnerships</a:t>
            </a:r>
            <a:endParaRPr lang="de-DE" altLang="de-DE" sz="1200" b="1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altLang="de-DE" sz="1200" dirty="0" smtClean="0">
                <a:latin typeface="+mj-lt"/>
              </a:rPr>
              <a:t>Strong, </a:t>
            </a:r>
            <a:r>
              <a:rPr lang="de-DE" altLang="de-DE" sz="1200" dirty="0" err="1" smtClean="0">
                <a:latin typeface="+mj-lt"/>
              </a:rPr>
              <a:t>experienced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project</a:t>
            </a:r>
            <a:r>
              <a:rPr lang="de-DE" altLang="de-DE" sz="1200" b="1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management</a:t>
            </a:r>
            <a:r>
              <a:rPr lang="de-DE" altLang="de-DE" sz="1200" b="1" dirty="0" smtClean="0">
                <a:latin typeface="+mj-lt"/>
              </a:rPr>
              <a:t> </a:t>
            </a:r>
            <a:endParaRPr lang="de-DE" altLang="de-DE" sz="1200" b="1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altLang="de-DE" sz="1200" dirty="0" err="1" smtClean="0">
                <a:latin typeface="+mj-lt"/>
              </a:rPr>
              <a:t>Consistently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lived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quality</a:t>
            </a:r>
            <a:r>
              <a:rPr lang="de-DE" altLang="de-DE" sz="1200" b="1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concept</a:t>
            </a:r>
            <a:endParaRPr lang="de-DE" altLang="de-DE" sz="1200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altLang="de-DE" sz="1200" dirty="0" smtClean="0">
                <a:latin typeface="+mj-lt"/>
              </a:rPr>
              <a:t>Private </a:t>
            </a:r>
            <a:r>
              <a:rPr lang="de-DE" altLang="de-DE" sz="1200" dirty="0" err="1" smtClean="0">
                <a:latin typeface="+mj-lt"/>
              </a:rPr>
              <a:t>tooling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and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dirty="0" err="1" smtClean="0">
                <a:latin typeface="+mj-lt"/>
              </a:rPr>
              <a:t>prototyping</a:t>
            </a:r>
            <a:endParaRPr lang="de-DE" altLang="de-DE" sz="1200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altLang="de-DE" sz="1200" dirty="0" err="1" smtClean="0">
                <a:latin typeface="+mj-lt"/>
              </a:rPr>
              <a:t>Excellent</a:t>
            </a:r>
            <a:r>
              <a:rPr lang="de-DE" altLang="de-DE" sz="1200" dirty="0" smtClean="0">
                <a:latin typeface="+mj-lt"/>
              </a:rPr>
              <a:t> </a:t>
            </a:r>
            <a:r>
              <a:rPr lang="de-DE" altLang="de-DE" sz="1200" b="1" dirty="0" err="1" smtClean="0">
                <a:latin typeface="+mj-lt"/>
              </a:rPr>
              <a:t>reliability</a:t>
            </a:r>
            <a:endParaRPr lang="de-DE" altLang="de-DE" sz="1200" b="1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31645"/>
            <a:ext cx="2160240" cy="48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Allied Motion Technologies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49" y="1403484"/>
            <a:ext cx="3903334" cy="92936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339752" y="248360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… </a:t>
            </a:r>
            <a:r>
              <a:rPr lang="de-DE" dirty="0" err="1" smtClean="0">
                <a:latin typeface="+mj-lt"/>
              </a:rPr>
              <a:t>the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new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way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to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solve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drive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solutions</a:t>
            </a:r>
            <a:r>
              <a:rPr lang="de-DE" dirty="0" smtClean="0">
                <a:latin typeface="+mj-lt"/>
              </a:rPr>
              <a:t>/</a:t>
            </a:r>
            <a:r>
              <a:rPr lang="de-DE" dirty="0" err="1" smtClean="0">
                <a:latin typeface="+mj-lt"/>
              </a:rPr>
              <a:t>demands</a:t>
            </a:r>
            <a:r>
              <a:rPr lang="de-DE" dirty="0" smtClean="0">
                <a:latin typeface="+mj-lt"/>
              </a:rPr>
              <a:t>!</a:t>
            </a:r>
            <a:endParaRPr lang="de-DE" dirty="0">
              <a:latin typeface="+mj-lt"/>
            </a:endParaRPr>
          </a:p>
        </p:txBody>
      </p:sp>
      <p:pic>
        <p:nvPicPr>
          <p:cNvPr id="2050" name="Picture 2" descr="C:\Users\WEICHM\Desktop\HeiMotion Baukast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r="14693" b="26134"/>
          <a:stretch/>
        </p:blipFill>
        <p:spPr bwMode="auto">
          <a:xfrm>
            <a:off x="-62115" y="3144138"/>
            <a:ext cx="9693122" cy="38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modular </a:t>
            </a:r>
            <a:r>
              <a:rPr lang="de-DE" dirty="0" err="1" smtClean="0"/>
              <a:t>servo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57199" y="1196752"/>
            <a:ext cx="8479049" cy="557808"/>
          </a:xfrm>
        </p:spPr>
        <p:txBody>
          <a:bodyPr/>
          <a:lstStyle/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de-DE" sz="1600" i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With</a:t>
            </a:r>
            <a:r>
              <a:rPr lang="de-DE" sz="16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600" i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our</a:t>
            </a:r>
            <a:r>
              <a:rPr lang="de-DE" sz="16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modular </a:t>
            </a:r>
            <a:r>
              <a:rPr lang="de-DE" sz="1600" i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platform</a:t>
            </a:r>
            <a:r>
              <a:rPr lang="de-DE" sz="16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600" i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concept</a:t>
            </a:r>
            <a:r>
              <a:rPr lang="de-DE" sz="16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600" i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we</a:t>
            </a:r>
            <a:r>
              <a:rPr lang="de-DE" sz="16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600" i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offer</a:t>
            </a:r>
            <a:r>
              <a:rPr lang="de-DE" sz="16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600" i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unique</a:t>
            </a:r>
            <a:r>
              <a:rPr lang="de-DE" sz="16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600" i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standardized</a:t>
            </a:r>
            <a:r>
              <a:rPr lang="de-DE" sz="16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600" i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product</a:t>
            </a:r>
            <a:r>
              <a:rPr lang="de-DE" sz="16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600" i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ranges</a:t>
            </a:r>
            <a:endParaRPr lang="de-DE" sz="1600" i="1" dirty="0">
              <a:solidFill>
                <a:schemeClr val="accent4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033295" y="3573016"/>
            <a:ext cx="741453" cy="2093318"/>
            <a:chOff x="2644138" y="3290584"/>
            <a:chExt cx="926037" cy="2614448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301" y="3290584"/>
              <a:ext cx="551379" cy="88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104"/>
            <p:cNvSpPr txBox="1">
              <a:spLocks noChangeArrowheads="1"/>
            </p:cNvSpPr>
            <p:nvPr/>
          </p:nvSpPr>
          <p:spPr bwMode="auto">
            <a:xfrm>
              <a:off x="2644138" y="5559074"/>
              <a:ext cx="926037" cy="34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de-DE" altLang="de-DE" sz="1200" i="1" dirty="0" err="1">
                  <a:solidFill>
                    <a:prstClr val="black"/>
                  </a:solidFill>
                  <a:latin typeface="+mj-lt"/>
                  <a:cs typeface="Arial" pitchFamily="34" charset="0"/>
                </a:rPr>
                <a:t>brake</a:t>
              </a:r>
              <a:endParaRPr lang="de-DE" altLang="de-DE" sz="1200" i="1" dirty="0">
                <a:solidFill>
                  <a:prstClr val="black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9" name="Gruppieren 8"/>
          <p:cNvGrpSpPr>
            <a:grpSpLocks/>
          </p:cNvGrpSpPr>
          <p:nvPr/>
        </p:nvGrpSpPr>
        <p:grpSpPr bwMode="auto">
          <a:xfrm>
            <a:off x="5364088" y="2092404"/>
            <a:ext cx="318141" cy="2845923"/>
            <a:chOff x="4783138" y="884238"/>
            <a:chExt cx="436562" cy="3905250"/>
          </a:xfrm>
        </p:grpSpPr>
        <p:cxnSp>
          <p:nvCxnSpPr>
            <p:cNvPr id="10" name="Gerade Verbindung 9"/>
            <p:cNvCxnSpPr/>
            <p:nvPr/>
          </p:nvCxnSpPr>
          <p:spPr>
            <a:xfrm rot="10800000" flipH="1">
              <a:off x="5003800" y="884238"/>
              <a:ext cx="0" cy="39052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>
            <a:xfrm rot="10800000" flipH="1" flipV="1">
              <a:off x="4787900" y="4784725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2" name="Gerade Verbindung 11"/>
            <p:cNvCxnSpPr/>
            <p:nvPr/>
          </p:nvCxnSpPr>
          <p:spPr>
            <a:xfrm rot="10800000" flipH="1" flipV="1">
              <a:off x="4783138" y="895350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3" name="Gerade Verbindung 12"/>
            <p:cNvCxnSpPr/>
            <p:nvPr/>
          </p:nvCxnSpPr>
          <p:spPr>
            <a:xfrm rot="10800000" flipH="1" flipV="1">
              <a:off x="4787900" y="2252663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4" name="Gerade Verbindung 13"/>
            <p:cNvCxnSpPr/>
            <p:nvPr/>
          </p:nvCxnSpPr>
          <p:spPr>
            <a:xfrm rot="10800000" flipH="1" flipV="1">
              <a:off x="4787900" y="3309938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5" name="Gerade Verbindung 14"/>
            <p:cNvCxnSpPr/>
            <p:nvPr/>
          </p:nvCxnSpPr>
          <p:spPr>
            <a:xfrm rot="10800000" flipH="1" flipV="1">
              <a:off x="4787900" y="1373188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6" name="Gerade Verbindung 15"/>
            <p:cNvCxnSpPr/>
            <p:nvPr/>
          </p:nvCxnSpPr>
          <p:spPr>
            <a:xfrm rot="10800000" flipH="1" flipV="1">
              <a:off x="4999038" y="1373188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>
            <a:xfrm rot="10800000" flipH="1" flipV="1">
              <a:off x="5003800" y="2252663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>
            <a:xfrm rot="10800000" flipH="1" flipV="1">
              <a:off x="5003800" y="3309938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>
            <a:xfrm rot="10800000" flipH="1" flipV="1">
              <a:off x="5003800" y="4221163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20" name="Gruppieren 19"/>
          <p:cNvGrpSpPr>
            <a:grpSpLocks/>
          </p:cNvGrpSpPr>
          <p:nvPr/>
        </p:nvGrpSpPr>
        <p:grpSpPr bwMode="auto">
          <a:xfrm>
            <a:off x="6444208" y="2368041"/>
            <a:ext cx="316988" cy="2069071"/>
            <a:chOff x="6062663" y="1350963"/>
            <a:chExt cx="436562" cy="2849562"/>
          </a:xfrm>
        </p:grpSpPr>
        <p:cxnSp>
          <p:nvCxnSpPr>
            <p:cNvPr id="21" name="Gerade Verbindung 20"/>
            <p:cNvCxnSpPr/>
            <p:nvPr/>
          </p:nvCxnSpPr>
          <p:spPr>
            <a:xfrm>
              <a:off x="6283325" y="1350963"/>
              <a:ext cx="0" cy="284956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>
            <a:xfrm rot="10800000" flipH="1" flipV="1">
              <a:off x="6062663" y="1350963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3" name="Gerade Verbindung 22"/>
            <p:cNvCxnSpPr/>
            <p:nvPr/>
          </p:nvCxnSpPr>
          <p:spPr>
            <a:xfrm rot="10800000" flipH="1" flipV="1">
              <a:off x="6067425" y="2232025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4" name="Gerade Verbindung 23"/>
            <p:cNvCxnSpPr/>
            <p:nvPr/>
          </p:nvCxnSpPr>
          <p:spPr>
            <a:xfrm rot="10800000" flipH="1" flipV="1">
              <a:off x="6067425" y="3289300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5" name="Gerade Verbindung 24"/>
            <p:cNvCxnSpPr/>
            <p:nvPr/>
          </p:nvCxnSpPr>
          <p:spPr>
            <a:xfrm rot="10800000" flipH="1" flipV="1">
              <a:off x="6067425" y="4200525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6" name="Gerade Verbindung 25"/>
            <p:cNvCxnSpPr/>
            <p:nvPr/>
          </p:nvCxnSpPr>
          <p:spPr>
            <a:xfrm rot="10800000" flipH="1" flipV="1">
              <a:off x="6278563" y="1792288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7" name="Gerade Verbindung 26"/>
            <p:cNvCxnSpPr/>
            <p:nvPr/>
          </p:nvCxnSpPr>
          <p:spPr>
            <a:xfrm rot="10800000" flipH="1" flipV="1">
              <a:off x="6283325" y="3789363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28" name="Gruppieren 27"/>
          <p:cNvGrpSpPr>
            <a:grpSpLocks/>
          </p:cNvGrpSpPr>
          <p:nvPr/>
        </p:nvGrpSpPr>
        <p:grpSpPr bwMode="auto">
          <a:xfrm>
            <a:off x="7452320" y="2206271"/>
            <a:ext cx="345730" cy="2662889"/>
            <a:chOff x="7286624" y="1235075"/>
            <a:chExt cx="431801" cy="3325813"/>
          </a:xfrm>
        </p:grpSpPr>
        <p:cxnSp>
          <p:nvCxnSpPr>
            <p:cNvPr id="29" name="Gerade Verbindung 28"/>
            <p:cNvCxnSpPr/>
            <p:nvPr/>
          </p:nvCxnSpPr>
          <p:spPr>
            <a:xfrm>
              <a:off x="7508875" y="1235075"/>
              <a:ext cx="0" cy="332581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0" name="Gerade Verbindung 29"/>
            <p:cNvCxnSpPr/>
            <p:nvPr/>
          </p:nvCxnSpPr>
          <p:spPr>
            <a:xfrm rot="10800000" flipH="1" flipV="1">
              <a:off x="7292974" y="1792288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1" name="Gerade Verbindung 30"/>
            <p:cNvCxnSpPr/>
            <p:nvPr/>
          </p:nvCxnSpPr>
          <p:spPr>
            <a:xfrm rot="10800000" flipH="1" flipV="1">
              <a:off x="7286624" y="3751263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2" name="Gerade Verbindung 31"/>
            <p:cNvCxnSpPr/>
            <p:nvPr/>
          </p:nvCxnSpPr>
          <p:spPr>
            <a:xfrm rot="10800000" flipH="1" flipV="1">
              <a:off x="7502524" y="1235075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3" name="Gerade Verbindung 32"/>
            <p:cNvCxnSpPr/>
            <p:nvPr/>
          </p:nvCxnSpPr>
          <p:spPr>
            <a:xfrm rot="10800000" flipH="1" flipV="1">
              <a:off x="7502524" y="4560888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4" name="Gerade Verbindung 33"/>
            <p:cNvCxnSpPr/>
            <p:nvPr/>
          </p:nvCxnSpPr>
          <p:spPr>
            <a:xfrm rot="10800000" flipH="1" flipV="1">
              <a:off x="7502524" y="2697163"/>
              <a:ext cx="2159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sp>
        <p:nvSpPr>
          <p:cNvPr id="35" name="Geschweifte Klammer links 34"/>
          <p:cNvSpPr/>
          <p:nvPr/>
        </p:nvSpPr>
        <p:spPr>
          <a:xfrm rot="16200000">
            <a:off x="4561029" y="1711780"/>
            <a:ext cx="209727" cy="8540713"/>
          </a:xfrm>
          <a:prstGeom prst="leftBrace">
            <a:avLst>
              <a:gd name="adj1" fmla="val 8333"/>
              <a:gd name="adj2" fmla="val 49797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843808" y="6079451"/>
            <a:ext cx="358784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+mj-lt"/>
                <a:cs typeface="Arial" charset="0"/>
              </a:rPr>
              <a:t>More than </a:t>
            </a:r>
            <a:r>
              <a:rPr lang="en-US" sz="1400" b="1" dirty="0" smtClean="0">
                <a:solidFill>
                  <a:prstClr val="black"/>
                </a:solidFill>
                <a:latin typeface="+mj-lt"/>
                <a:cs typeface="Arial" charset="0"/>
              </a:rPr>
              <a:t>30 </a:t>
            </a:r>
            <a:r>
              <a:rPr lang="en-US" sz="1400" b="1" dirty="0">
                <a:solidFill>
                  <a:prstClr val="black"/>
                </a:solidFill>
                <a:latin typeface="+mj-lt"/>
                <a:cs typeface="Arial" charset="0"/>
              </a:rPr>
              <a:t>million variations possible</a:t>
            </a:r>
            <a:endParaRPr lang="de-DE" sz="14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251520" y="2708920"/>
            <a:ext cx="1320797" cy="2973234"/>
            <a:chOff x="-314181" y="2456219"/>
            <a:chExt cx="1649610" cy="3713419"/>
          </a:xfrm>
        </p:grpSpPr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7" y="2456219"/>
              <a:ext cx="503177" cy="14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86" y="3718060"/>
              <a:ext cx="142857" cy="80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feld 103"/>
            <p:cNvSpPr txBox="1">
              <a:spLocks noChangeArrowheads="1"/>
            </p:cNvSpPr>
            <p:nvPr/>
          </p:nvSpPr>
          <p:spPr bwMode="auto">
            <a:xfrm>
              <a:off x="-314181" y="5593042"/>
              <a:ext cx="1649610" cy="576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de-DE" altLang="de-DE" sz="1200" i="1" dirty="0" err="1" smtClean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feather</a:t>
              </a:r>
              <a:r>
                <a:rPr lang="de-DE" altLang="de-DE" sz="1200" i="1" dirty="0" smtClean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de-DE" altLang="de-DE" sz="1200" i="1" dirty="0" err="1" smtClean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key</a:t>
              </a:r>
              <a:r>
                <a:rPr lang="de-DE" altLang="de-DE" sz="1200" i="1" dirty="0" smtClean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 &amp;</a:t>
              </a:r>
              <a:endParaRPr lang="de-DE" altLang="de-DE" sz="1200" i="1" dirty="0">
                <a:solidFill>
                  <a:prstClr val="black"/>
                </a:solidFill>
                <a:latin typeface="+mj-lt"/>
                <a:cs typeface="Arial" pitchFamily="34" charset="0"/>
              </a:endParaRP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1200" i="1" dirty="0" smtClean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radial </a:t>
              </a:r>
              <a:r>
                <a:rPr lang="de-DE" altLang="de-DE" sz="1200" i="1" dirty="0" err="1" smtClean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oil</a:t>
              </a:r>
              <a:r>
                <a:rPr lang="de-DE" altLang="de-DE" sz="1200" i="1" dirty="0" smtClean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de-DE" altLang="de-DE" sz="1200" i="1" dirty="0" err="1" smtClean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seal</a:t>
              </a:r>
              <a:endParaRPr lang="de-DE" altLang="de-DE" sz="1200" i="1" dirty="0" smtClean="0">
                <a:solidFill>
                  <a:prstClr val="black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7884370" y="1988840"/>
            <a:ext cx="1152128" cy="3661375"/>
            <a:chOff x="7877968" y="1268760"/>
            <a:chExt cx="1438949" cy="457287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955" y="1268760"/>
              <a:ext cx="642509" cy="98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578" y="2689521"/>
              <a:ext cx="924902" cy="118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968" y="4157646"/>
              <a:ext cx="870496" cy="122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feld 108"/>
            <p:cNvSpPr txBox="1">
              <a:spLocks noChangeArrowheads="1"/>
            </p:cNvSpPr>
            <p:nvPr/>
          </p:nvSpPr>
          <p:spPr bwMode="auto">
            <a:xfrm>
              <a:off x="7877968" y="5495674"/>
              <a:ext cx="1438949" cy="34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de-DE" altLang="de-DE" sz="1200" i="1" dirty="0" err="1">
                  <a:solidFill>
                    <a:prstClr val="black"/>
                  </a:solidFill>
                  <a:latin typeface="+mj-lt"/>
                  <a:cs typeface="Arial" pitchFamily="34" charset="0"/>
                </a:rPr>
                <a:t>connectors</a:t>
              </a:r>
              <a:endParaRPr lang="de-DE" altLang="de-DE" sz="1200" i="1" dirty="0">
                <a:solidFill>
                  <a:prstClr val="black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1643630" y="2468898"/>
            <a:ext cx="1258278" cy="3185801"/>
            <a:chOff x="1115616" y="2049359"/>
            <a:chExt cx="1571525" cy="3978903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1115616" y="2049359"/>
              <a:ext cx="1172983" cy="2983244"/>
              <a:chOff x="1115616" y="2049359"/>
              <a:chExt cx="1172983" cy="2983244"/>
            </a:xfrm>
          </p:grpSpPr>
          <p:pic>
            <p:nvPicPr>
              <p:cNvPr id="49" name="Picture 9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4146881"/>
                <a:ext cx="1172983" cy="885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0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6592" y="3345651"/>
                <a:ext cx="792904" cy="626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0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0608" y="2646807"/>
                <a:ext cx="618751" cy="463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105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616" y="2049359"/>
                <a:ext cx="534749" cy="364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" name="Textfeld 103"/>
            <p:cNvSpPr txBox="1">
              <a:spLocks noChangeArrowheads="1"/>
            </p:cNvSpPr>
            <p:nvPr/>
          </p:nvSpPr>
          <p:spPr bwMode="auto">
            <a:xfrm>
              <a:off x="1265564" y="5451666"/>
              <a:ext cx="1421577" cy="576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de-DE" altLang="de-DE" sz="1200" i="1" dirty="0" err="1">
                  <a:solidFill>
                    <a:prstClr val="black"/>
                  </a:solidFill>
                  <a:latin typeface="+mj-lt"/>
                  <a:cs typeface="Arial" pitchFamily="34" charset="0"/>
                </a:rPr>
                <a:t>planetary</a:t>
              </a:r>
              <a:r>
                <a:rPr lang="de-DE" altLang="de-DE" sz="1200" i="1" dirty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de-DE" altLang="de-DE" sz="1200" i="1" dirty="0" err="1">
                  <a:solidFill>
                    <a:prstClr val="black"/>
                  </a:solidFill>
                  <a:latin typeface="+mj-lt"/>
                  <a:cs typeface="Arial" pitchFamily="34" charset="0"/>
                </a:rPr>
                <a:t>gear</a:t>
              </a:r>
              <a:r>
                <a:rPr lang="de-DE" altLang="de-DE" sz="1200" i="1" dirty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de-DE" altLang="de-DE" sz="1200" i="1" dirty="0" err="1">
                  <a:solidFill>
                    <a:prstClr val="black"/>
                  </a:solidFill>
                  <a:latin typeface="+mj-lt"/>
                  <a:cs typeface="Arial" pitchFamily="34" charset="0"/>
                </a:rPr>
                <a:t>boxes</a:t>
              </a:r>
              <a:endParaRPr lang="de-DE" altLang="de-DE" sz="1200" i="1" dirty="0">
                <a:solidFill>
                  <a:prstClr val="black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3774749" y="2079240"/>
            <a:ext cx="1517331" cy="3587936"/>
            <a:chOff x="3397011" y="1423883"/>
            <a:chExt cx="1895069" cy="4481149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3397011" y="1423883"/>
              <a:ext cx="1895069" cy="4021341"/>
              <a:chOff x="3397011" y="1423883"/>
              <a:chExt cx="1895069" cy="4021341"/>
            </a:xfrm>
          </p:grpSpPr>
          <p:grpSp>
            <p:nvGrpSpPr>
              <p:cNvPr id="56" name="Gruppieren 29"/>
              <p:cNvGrpSpPr>
                <a:grpSpLocks/>
              </p:cNvGrpSpPr>
              <p:nvPr/>
            </p:nvGrpSpPr>
            <p:grpSpPr bwMode="auto">
              <a:xfrm>
                <a:off x="3537176" y="1423883"/>
                <a:ext cx="995714" cy="382730"/>
                <a:chOff x="2780096" y="620688"/>
                <a:chExt cx="1181080" cy="454130"/>
              </a:xfrm>
            </p:grpSpPr>
            <p:pic>
              <p:nvPicPr>
                <p:cNvPr id="69" name="Picture 1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9082" y="714818"/>
                  <a:ext cx="832094" cy="3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" name="Rechteck 69"/>
                <p:cNvSpPr/>
                <p:nvPr/>
              </p:nvSpPr>
              <p:spPr>
                <a:xfrm>
                  <a:off x="2780096" y="620300"/>
                  <a:ext cx="431793" cy="454167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" name="Gruppieren 30"/>
              <p:cNvGrpSpPr>
                <a:grpSpLocks/>
              </p:cNvGrpSpPr>
              <p:nvPr/>
            </p:nvGrpSpPr>
            <p:grpSpPr bwMode="auto">
              <a:xfrm>
                <a:off x="3491880" y="1968537"/>
                <a:ext cx="1272747" cy="454994"/>
                <a:chOff x="2779808" y="1267244"/>
                <a:chExt cx="1509279" cy="540000"/>
              </a:xfrm>
            </p:grpSpPr>
            <p:pic>
              <p:nvPicPr>
                <p:cNvPr id="67" name="Picture 1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0945" y="1267244"/>
                  <a:ext cx="1248142" cy="5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8" name="Rechteck 67"/>
                <p:cNvSpPr/>
                <p:nvPr/>
              </p:nvSpPr>
              <p:spPr>
                <a:xfrm>
                  <a:off x="2779808" y="1297087"/>
                  <a:ext cx="431676" cy="45427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uppieren 2047"/>
              <p:cNvGrpSpPr>
                <a:grpSpLocks/>
              </p:cNvGrpSpPr>
              <p:nvPr/>
            </p:nvGrpSpPr>
            <p:grpSpPr bwMode="auto">
              <a:xfrm>
                <a:off x="3473296" y="2597499"/>
                <a:ext cx="1357062" cy="607550"/>
                <a:chOff x="2743367" y="2013679"/>
                <a:chExt cx="1610053" cy="720000"/>
              </a:xfrm>
            </p:grpSpPr>
            <p:pic>
              <p:nvPicPr>
                <p:cNvPr id="65" name="Picture 1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0945" y="2013679"/>
                  <a:ext cx="1312475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6" name="Rechteck 65"/>
                <p:cNvSpPr/>
                <p:nvPr/>
              </p:nvSpPr>
              <p:spPr>
                <a:xfrm>
                  <a:off x="2743367" y="2167250"/>
                  <a:ext cx="431888" cy="45360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9" name="Gruppieren 2048"/>
              <p:cNvGrpSpPr>
                <a:grpSpLocks/>
              </p:cNvGrpSpPr>
              <p:nvPr/>
            </p:nvGrpSpPr>
            <p:grpSpPr bwMode="auto">
              <a:xfrm>
                <a:off x="3434484" y="3338871"/>
                <a:ext cx="1706366" cy="909987"/>
                <a:chOff x="2725730" y="2892153"/>
                <a:chExt cx="2024318" cy="1080000"/>
              </a:xfrm>
            </p:grpSpPr>
            <p:pic>
              <p:nvPicPr>
                <p:cNvPr id="63" name="Picture 11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1600" y="2892153"/>
                  <a:ext cx="1858448" cy="108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" name="Rechteck 63"/>
                <p:cNvSpPr/>
                <p:nvPr/>
              </p:nvSpPr>
              <p:spPr>
                <a:xfrm>
                  <a:off x="2725730" y="3169914"/>
                  <a:ext cx="431854" cy="45427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" name="Gruppieren 2050"/>
              <p:cNvGrpSpPr>
                <a:grpSpLocks/>
              </p:cNvGrpSpPr>
              <p:nvPr/>
            </p:nvGrpSpPr>
            <p:grpSpPr bwMode="auto">
              <a:xfrm>
                <a:off x="3397011" y="4382680"/>
                <a:ext cx="1895069" cy="1062544"/>
                <a:chOff x="2680905" y="4130784"/>
                <a:chExt cx="2248377" cy="1260000"/>
              </a:xfrm>
            </p:grpSpPr>
            <p:pic>
              <p:nvPicPr>
                <p:cNvPr id="61" name="Picture 11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7202" y="4130784"/>
                  <a:ext cx="2082080" cy="12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hteck 61"/>
                <p:cNvSpPr/>
                <p:nvPr/>
              </p:nvSpPr>
              <p:spPr>
                <a:xfrm>
                  <a:off x="2680905" y="4560767"/>
                  <a:ext cx="431892" cy="453891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5" name="Textfeld 104"/>
            <p:cNvSpPr txBox="1">
              <a:spLocks noChangeArrowheads="1"/>
            </p:cNvSpPr>
            <p:nvPr/>
          </p:nvSpPr>
          <p:spPr bwMode="auto">
            <a:xfrm>
              <a:off x="4205228" y="5559074"/>
              <a:ext cx="863614" cy="34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de-DE" altLang="de-DE" sz="1200" i="1" dirty="0" err="1">
                  <a:solidFill>
                    <a:prstClr val="black"/>
                  </a:solidFill>
                  <a:latin typeface="+mj-lt"/>
                  <a:cs typeface="Arial" pitchFamily="34" charset="0"/>
                </a:rPr>
                <a:t>motor</a:t>
              </a:r>
              <a:endParaRPr lang="de-DE" altLang="de-DE" sz="1200" i="1" dirty="0">
                <a:solidFill>
                  <a:prstClr val="black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5724128" y="2132856"/>
            <a:ext cx="868589" cy="3538845"/>
            <a:chOff x="5669790" y="1556792"/>
            <a:chExt cx="1084824" cy="4419839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5759721" y="1556792"/>
              <a:ext cx="626518" cy="3156946"/>
              <a:chOff x="5759721" y="1556792"/>
              <a:chExt cx="626518" cy="3156946"/>
            </a:xfrm>
          </p:grpSpPr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4077" y="1556792"/>
                <a:ext cx="397942" cy="674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7192" y="2533351"/>
                <a:ext cx="386926" cy="446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4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9721" y="3377684"/>
                <a:ext cx="521869" cy="50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5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9721" y="4149014"/>
                <a:ext cx="626518" cy="564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3" name="Textfeld 104"/>
            <p:cNvSpPr txBox="1">
              <a:spLocks noChangeArrowheads="1"/>
            </p:cNvSpPr>
            <p:nvPr/>
          </p:nvSpPr>
          <p:spPr bwMode="auto">
            <a:xfrm>
              <a:off x="5669790" y="5630673"/>
              <a:ext cx="1084824" cy="34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de-DE" altLang="de-DE" sz="1200" i="1" dirty="0" err="1">
                  <a:solidFill>
                    <a:prstClr val="black"/>
                  </a:solidFill>
                  <a:latin typeface="+mj-lt"/>
                  <a:cs typeface="Arial" pitchFamily="34" charset="0"/>
                </a:rPr>
                <a:t>encoder</a:t>
              </a:r>
              <a:endParaRPr lang="de-DE" altLang="de-DE" sz="1200" i="1" dirty="0">
                <a:solidFill>
                  <a:prstClr val="black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876258" y="2420888"/>
            <a:ext cx="792087" cy="3250814"/>
            <a:chOff x="6876256" y="1809710"/>
            <a:chExt cx="989275" cy="4060102"/>
          </a:xfrm>
        </p:grpSpPr>
        <p:pic>
          <p:nvPicPr>
            <p:cNvPr id="79" name="Picture 13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188" y="1809710"/>
              <a:ext cx="457934" cy="96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1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430688"/>
              <a:ext cx="583799" cy="1099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Textfeld 104"/>
            <p:cNvSpPr txBox="1">
              <a:spLocks noChangeArrowheads="1"/>
            </p:cNvSpPr>
            <p:nvPr/>
          </p:nvSpPr>
          <p:spPr bwMode="auto">
            <a:xfrm>
              <a:off x="6923807" y="5523854"/>
              <a:ext cx="941724" cy="34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de-DE" altLang="de-DE" sz="1200" i="1" dirty="0" err="1">
                  <a:solidFill>
                    <a:prstClr val="black"/>
                  </a:solidFill>
                  <a:latin typeface="+mj-lt"/>
                  <a:cs typeface="Arial" pitchFamily="34" charset="0"/>
                </a:rPr>
                <a:t>caps</a:t>
              </a:r>
              <a:endParaRPr lang="de-DE" altLang="de-DE" sz="1200" i="1" dirty="0">
                <a:solidFill>
                  <a:prstClr val="black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198775" y="2597520"/>
            <a:ext cx="276881" cy="1874615"/>
            <a:chOff x="734831" y="2231705"/>
            <a:chExt cx="345810" cy="2341299"/>
          </a:xfrm>
        </p:grpSpPr>
        <p:sp>
          <p:nvSpPr>
            <p:cNvPr id="83" name="Line 85"/>
            <p:cNvSpPr>
              <a:spLocks noChangeShapeType="1"/>
            </p:cNvSpPr>
            <p:nvPr/>
          </p:nvSpPr>
          <p:spPr bwMode="auto">
            <a:xfrm flipH="1">
              <a:off x="924049" y="2852935"/>
              <a:ext cx="156592" cy="1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Line 97"/>
            <p:cNvSpPr>
              <a:spLocks noChangeShapeType="1"/>
            </p:cNvSpPr>
            <p:nvPr/>
          </p:nvSpPr>
          <p:spPr bwMode="auto">
            <a:xfrm flipH="1">
              <a:off x="734831" y="2511900"/>
              <a:ext cx="191781" cy="1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Line 97"/>
            <p:cNvSpPr>
              <a:spLocks noChangeShapeType="1"/>
            </p:cNvSpPr>
            <p:nvPr/>
          </p:nvSpPr>
          <p:spPr bwMode="auto">
            <a:xfrm flipH="1">
              <a:off x="734832" y="4073739"/>
              <a:ext cx="191781" cy="1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 flipH="1">
              <a:off x="919466" y="2231705"/>
              <a:ext cx="156592" cy="1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87" name="Gerade Verbindung 86"/>
            <p:cNvCxnSpPr/>
            <p:nvPr/>
          </p:nvCxnSpPr>
          <p:spPr>
            <a:xfrm>
              <a:off x="919466" y="2231705"/>
              <a:ext cx="0" cy="2341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Line 85"/>
            <p:cNvSpPr>
              <a:spLocks noChangeShapeType="1"/>
            </p:cNvSpPr>
            <p:nvPr/>
          </p:nvSpPr>
          <p:spPr bwMode="auto">
            <a:xfrm flipH="1">
              <a:off x="913370" y="3654313"/>
              <a:ext cx="156592" cy="1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924049" y="4570651"/>
              <a:ext cx="156592" cy="1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2780966" y="2601675"/>
            <a:ext cx="926938" cy="1887197"/>
            <a:chOff x="2334181" y="2232729"/>
            <a:chExt cx="1157699" cy="2357013"/>
          </a:xfrm>
        </p:grpSpPr>
        <p:cxnSp>
          <p:nvCxnSpPr>
            <p:cNvPr id="91" name="Gerade Verbindung 90"/>
            <p:cNvCxnSpPr/>
            <p:nvPr/>
          </p:nvCxnSpPr>
          <p:spPr bwMode="auto">
            <a:xfrm>
              <a:off x="2479949" y="2232729"/>
              <a:ext cx="0" cy="235701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2" name="Gerade Verbindung 91"/>
            <p:cNvCxnSpPr/>
            <p:nvPr/>
          </p:nvCxnSpPr>
          <p:spPr bwMode="auto">
            <a:xfrm flipH="1" flipV="1">
              <a:off x="2477837" y="2979621"/>
              <a:ext cx="100348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3" name="Gerade Verbindung 92"/>
            <p:cNvCxnSpPr/>
            <p:nvPr/>
          </p:nvCxnSpPr>
          <p:spPr bwMode="auto">
            <a:xfrm flipH="1" flipV="1">
              <a:off x="2334181" y="2232729"/>
              <a:ext cx="14365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4" name="Gerade Verbindung 93"/>
            <p:cNvCxnSpPr/>
            <p:nvPr/>
          </p:nvCxnSpPr>
          <p:spPr bwMode="auto">
            <a:xfrm flipH="1" flipV="1">
              <a:off x="2341575" y="4589742"/>
              <a:ext cx="14365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5" name="Gerade Verbindung 94"/>
            <p:cNvCxnSpPr/>
            <p:nvPr/>
          </p:nvCxnSpPr>
          <p:spPr bwMode="auto">
            <a:xfrm flipH="1" flipV="1">
              <a:off x="2479949" y="3828511"/>
              <a:ext cx="14365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6" name="Gerade Verbindung 95"/>
            <p:cNvCxnSpPr/>
            <p:nvPr/>
          </p:nvCxnSpPr>
          <p:spPr bwMode="auto">
            <a:xfrm flipH="1" flipV="1">
              <a:off x="3348224" y="3827223"/>
              <a:ext cx="14365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97" name="Gruppieren 96"/>
          <p:cNvGrpSpPr>
            <a:grpSpLocks/>
          </p:cNvGrpSpPr>
          <p:nvPr/>
        </p:nvGrpSpPr>
        <p:grpSpPr bwMode="auto">
          <a:xfrm>
            <a:off x="3710406" y="2309853"/>
            <a:ext cx="141514" cy="2522646"/>
            <a:chOff x="2706262" y="895350"/>
            <a:chExt cx="219501" cy="3905250"/>
          </a:xfrm>
        </p:grpSpPr>
        <p:cxnSp>
          <p:nvCxnSpPr>
            <p:cNvPr id="98" name="Gerade Verbindung 97"/>
            <p:cNvCxnSpPr/>
            <p:nvPr/>
          </p:nvCxnSpPr>
          <p:spPr>
            <a:xfrm flipH="1">
              <a:off x="2706262" y="895350"/>
              <a:ext cx="0" cy="39052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9" name="Gerade Verbindung 98"/>
            <p:cNvCxnSpPr/>
            <p:nvPr/>
          </p:nvCxnSpPr>
          <p:spPr>
            <a:xfrm flipH="1" flipV="1">
              <a:off x="2709443" y="900113"/>
              <a:ext cx="21632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00" name="Gerade Verbindung 99"/>
            <p:cNvCxnSpPr/>
            <p:nvPr/>
          </p:nvCxnSpPr>
          <p:spPr>
            <a:xfrm flipH="1" flipV="1">
              <a:off x="2709443" y="4797425"/>
              <a:ext cx="21632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01" name="Gerade Verbindung 100"/>
            <p:cNvCxnSpPr/>
            <p:nvPr/>
          </p:nvCxnSpPr>
          <p:spPr>
            <a:xfrm flipH="1" flipV="1">
              <a:off x="2706262" y="3429000"/>
              <a:ext cx="21632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02" name="Gerade Verbindung 101"/>
            <p:cNvCxnSpPr/>
            <p:nvPr/>
          </p:nvCxnSpPr>
          <p:spPr>
            <a:xfrm flipH="1" flipV="1">
              <a:off x="2706262" y="2374900"/>
              <a:ext cx="21632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03" name="Gerade Verbindung 102"/>
            <p:cNvCxnSpPr/>
            <p:nvPr/>
          </p:nvCxnSpPr>
          <p:spPr>
            <a:xfrm flipH="1" flipV="1">
              <a:off x="2706262" y="1543050"/>
              <a:ext cx="21632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pic>
        <p:nvPicPr>
          <p:cNvPr id="104" name="Grafik 10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548561"/>
            <a:ext cx="2607189" cy="6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HMC - </a:t>
            </a:r>
            <a:r>
              <a:rPr lang="de-DE" dirty="0" err="1" smtClean="0"/>
              <a:t>range</a:t>
            </a:r>
            <a:endParaRPr lang="de-DE" dirty="0"/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128713" y="3814509"/>
            <a:ext cx="1657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 smtClean="0">
                <a:latin typeface="+mj-lt"/>
              </a:rPr>
              <a:t>HMC06</a:t>
            </a:r>
            <a:endParaRPr lang="en-US" altLang="de-DE" sz="1200" b="1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2 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baseline="-25000" dirty="0" smtClean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 320V DC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M</a:t>
            </a:r>
            <a:r>
              <a:rPr lang="en-US" altLang="de-DE" sz="1200" baseline="-25000" dirty="0">
                <a:latin typeface="+mj-lt"/>
              </a:rPr>
              <a:t>O </a:t>
            </a:r>
            <a:r>
              <a:rPr lang="en-US" altLang="de-DE" sz="1200" dirty="0">
                <a:latin typeface="+mj-lt"/>
              </a:rPr>
              <a:t>=  </a:t>
            </a:r>
            <a:r>
              <a:rPr lang="en-US" altLang="de-DE" sz="1200" dirty="0" smtClean="0">
                <a:latin typeface="+mj-lt"/>
              </a:rPr>
              <a:t>0.7 – 1.5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3,000 rpm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3636888" y="3803397"/>
            <a:ext cx="1727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 smtClean="0">
                <a:latin typeface="+mj-lt"/>
              </a:rPr>
              <a:t>HMC08</a:t>
            </a:r>
            <a:endParaRPr lang="en-US" altLang="de-DE" sz="1200" b="1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2 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dirty="0" smtClean="0">
                <a:latin typeface="+mj-lt"/>
              </a:rPr>
              <a:t>= </a:t>
            </a:r>
            <a:r>
              <a:rPr lang="en-US" altLang="de-DE" sz="1200" dirty="0">
                <a:latin typeface="+mj-lt"/>
              </a:rPr>
              <a:t>320/560V DC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M</a:t>
            </a:r>
            <a:r>
              <a:rPr lang="en-US" altLang="de-DE" sz="1200" baseline="-25000" dirty="0">
                <a:latin typeface="+mj-lt"/>
              </a:rPr>
              <a:t>O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2.8 – 3.5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3,000 rpm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6300788" y="3825622"/>
            <a:ext cx="15843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 smtClean="0">
                <a:latin typeface="+mj-lt"/>
              </a:rPr>
              <a:t>HMC13</a:t>
            </a:r>
            <a:endParaRPr lang="en-US" altLang="de-DE" sz="1200" b="1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4 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dirty="0" smtClean="0">
                <a:latin typeface="+mj-lt"/>
              </a:rPr>
              <a:t>= </a:t>
            </a:r>
            <a:r>
              <a:rPr lang="en-US" altLang="de-DE" sz="1200" dirty="0">
                <a:latin typeface="+mj-lt"/>
              </a:rPr>
              <a:t>320/560V DC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M</a:t>
            </a:r>
            <a:r>
              <a:rPr lang="en-US" altLang="de-DE" sz="1200" baseline="-25000" dirty="0">
                <a:latin typeface="+mj-lt"/>
              </a:rPr>
              <a:t>O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5.5 – 18.5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2,000 rpm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pic>
        <p:nvPicPr>
          <p:cNvPr id="10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5401" y="2391885"/>
            <a:ext cx="1617663" cy="12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345" y="2144460"/>
            <a:ext cx="1907161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2391885"/>
            <a:ext cx="1427063" cy="122894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25" y="489738"/>
            <a:ext cx="2441807" cy="8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Allied Motion Technologies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HMC – </a:t>
            </a:r>
            <a:r>
              <a:rPr lang="en-US" dirty="0" err="1" smtClean="0"/>
              <a:t>characteritics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7446" y="1417420"/>
            <a:ext cx="410254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all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motors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with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overlapped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winding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technology</a:t>
            </a:r>
            <a:endParaRPr lang="de-DE" sz="12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6-pole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structure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machines</a:t>
            </a:r>
            <a:endParaRPr lang="de-DE" sz="12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Mounting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dimensions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are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compatible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to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Mitsubishi</a:t>
            </a:r>
            <a:r>
              <a:rPr lang="de-DE" sz="1200" b="1" dirty="0">
                <a:latin typeface="+mj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de-DE" sz="1200" b="1" dirty="0" err="1">
                <a:latin typeface="+mj-lt"/>
                <a:ea typeface="Arial Unicode MS" pitchFamily="34" charset="-128"/>
                <a:cs typeface="Arial Unicode MS" pitchFamily="34" charset="-128"/>
              </a:rPr>
              <a:t>SanyoDenki</a:t>
            </a:r>
            <a:r>
              <a:rPr lang="de-DE" sz="1200" b="1" dirty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Panasonic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Very </a:t>
            </a:r>
            <a:r>
              <a:rPr lang="en-US" sz="1200" b="1" dirty="0">
                <a:latin typeface="+mj-lt"/>
              </a:rPr>
              <a:t>compact </a:t>
            </a:r>
            <a:r>
              <a:rPr lang="en-US" sz="1200" b="1" dirty="0" smtClean="0">
                <a:latin typeface="+mj-lt"/>
              </a:rPr>
              <a:t>design</a:t>
            </a:r>
            <a:endParaRPr lang="de-DE" sz="1200" b="1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b="1" dirty="0">
                <a:latin typeface="+mj-lt"/>
                <a:ea typeface="Arial Unicode MS" pitchFamily="34" charset="-128"/>
                <a:cs typeface="Arial Unicode MS" pitchFamily="34" charset="-128"/>
              </a:rPr>
              <a:t>IEC</a:t>
            </a:r>
            <a:r>
              <a:rPr lang="de-DE" sz="1200" dirty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>
                <a:latin typeface="+mj-lt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de-DE" sz="1200" dirty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b="1" dirty="0">
                <a:latin typeface="+mj-lt"/>
                <a:ea typeface="Arial Unicode MS" pitchFamily="34" charset="-128"/>
                <a:cs typeface="Arial Unicode MS" pitchFamily="34" charset="-128"/>
              </a:rPr>
              <a:t>CE</a:t>
            </a:r>
            <a:r>
              <a:rPr lang="de-DE" sz="1200" dirty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conform</a:t>
            </a:r>
            <a:endParaRPr lang="de-DE" sz="12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de-DE" sz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cogging</a:t>
            </a:r>
            <a:r>
              <a:rPr lang="de-DE" sz="1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200" b="1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torque</a:t>
            </a:r>
            <a:endParaRPr lang="de-DE" sz="12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Limited voltage, speed and power </a:t>
            </a:r>
            <a:r>
              <a:rPr lang="en-US" sz="1200" dirty="0" smtClean="0">
                <a:latin typeface="+mj-lt"/>
              </a:rPr>
              <a:t>levels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Limited encoder </a:t>
            </a:r>
            <a:r>
              <a:rPr lang="en-US" sz="1200" dirty="0" smtClean="0">
                <a:latin typeface="+mj-lt"/>
              </a:rPr>
              <a:t>availability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HMC06, HMC08 with 0.5m </a:t>
            </a:r>
            <a:r>
              <a:rPr lang="en-US" sz="1200" b="1" dirty="0">
                <a:latin typeface="+mj-lt"/>
              </a:rPr>
              <a:t>cable</a:t>
            </a:r>
            <a:r>
              <a:rPr lang="en-US" sz="1200" dirty="0">
                <a:latin typeface="+mj-lt"/>
              </a:rPr>
              <a:t> is standard; HMC13 with </a:t>
            </a:r>
            <a:r>
              <a:rPr lang="en-US" sz="1200" b="1" dirty="0" smtClean="0">
                <a:latin typeface="+mj-lt"/>
              </a:rPr>
              <a:t>connectors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No other connector types </a:t>
            </a:r>
            <a:r>
              <a:rPr lang="en-US" sz="1200" dirty="0" smtClean="0">
                <a:latin typeface="+mj-lt"/>
              </a:rPr>
              <a:t>available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+mj-lt"/>
              </a:rPr>
              <a:t>No </a:t>
            </a:r>
            <a:r>
              <a:rPr lang="en-US" sz="1200" dirty="0">
                <a:latin typeface="+mj-lt"/>
              </a:rPr>
              <a:t>vacuum </a:t>
            </a:r>
            <a:r>
              <a:rPr lang="en-US" sz="1200" dirty="0" smtClean="0">
                <a:latin typeface="+mj-lt"/>
              </a:rPr>
              <a:t>encapsulation</a:t>
            </a:r>
          </a:p>
        </p:txBody>
      </p:sp>
      <p:pic>
        <p:nvPicPr>
          <p:cNvPr id="1026" name="Picture 2" descr="O:\02 Abteilungen\02 Marketing\Bilder\Bilder für Alle\HeiMotionComp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4824536" cy="26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16016" y="1412776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Higher moment of </a:t>
            </a:r>
            <a:r>
              <a:rPr lang="en-US" sz="1200" b="1" dirty="0">
                <a:latin typeface="+mj-lt"/>
              </a:rPr>
              <a:t>inertia</a:t>
            </a:r>
            <a:r>
              <a:rPr lang="en-US" sz="1200" dirty="0">
                <a:latin typeface="+mj-lt"/>
              </a:rPr>
              <a:t> compared to </a:t>
            </a:r>
            <a:r>
              <a:rPr lang="en-US" sz="1200" dirty="0" smtClean="0">
                <a:latin typeface="+mj-lt"/>
              </a:rPr>
              <a:t>HMD</a:t>
            </a:r>
            <a:endParaRPr lang="en-US" sz="1200" dirty="0">
              <a:latin typeface="+mj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No UL certification and KTY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Design for high batch sizes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No deeper applications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Cost efficient servo motors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No oil seal (only 2RS bearings)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j-lt"/>
              </a:rPr>
              <a:t>Evaluation in the controller via </a:t>
            </a:r>
            <a:r>
              <a:rPr lang="en-US" sz="1200" b="1" dirty="0" smtClean="0">
                <a:latin typeface="+mj-lt"/>
              </a:rPr>
              <a:t>I²t</a:t>
            </a:r>
            <a:endParaRPr lang="de-DE" sz="12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25" y="489738"/>
            <a:ext cx="2441807" cy="8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HMP - </a:t>
            </a:r>
            <a:r>
              <a:rPr lang="de-DE" dirty="0" err="1" smtClean="0"/>
              <a:t>range</a:t>
            </a:r>
            <a:endParaRPr lang="de-DE" dirty="0"/>
          </a:p>
        </p:txBody>
      </p:sp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323850" y="3641055"/>
            <a:ext cx="18716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>
                <a:latin typeface="+mj-lt"/>
              </a:rPr>
              <a:t>HMP04</a:t>
            </a: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2 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dirty="0" smtClean="0">
                <a:latin typeface="+mj-lt"/>
              </a:rPr>
              <a:t>= </a:t>
            </a:r>
            <a:r>
              <a:rPr lang="en-US" altLang="de-DE" sz="1200" dirty="0">
                <a:latin typeface="+mj-lt"/>
              </a:rPr>
              <a:t>48/320V DC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M</a:t>
            </a:r>
            <a:r>
              <a:rPr lang="en-US" altLang="de-DE" sz="1200" baseline="-25000" dirty="0">
                <a:latin typeface="+mj-lt"/>
              </a:rPr>
              <a:t>O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0.18 – 0.35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3,000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           </a:t>
            </a:r>
            <a:r>
              <a:rPr lang="en-US" altLang="de-DE" sz="1200" dirty="0" smtClean="0">
                <a:latin typeface="+mj-lt"/>
              </a:rPr>
              <a:t> 6,000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           </a:t>
            </a:r>
            <a:r>
              <a:rPr lang="en-US" altLang="de-DE" sz="1200" dirty="0" smtClean="0">
                <a:latin typeface="+mj-lt"/>
              </a:rPr>
              <a:t> 9,000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2051050" y="3641055"/>
            <a:ext cx="16573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>
                <a:latin typeface="+mj-lt"/>
              </a:rPr>
              <a:t>HMP06</a:t>
            </a: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2 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dirty="0" smtClean="0">
                <a:latin typeface="+mj-lt"/>
              </a:rPr>
              <a:t>= </a:t>
            </a:r>
            <a:r>
              <a:rPr lang="en-US" altLang="de-DE" sz="1200" dirty="0">
                <a:latin typeface="+mj-lt"/>
              </a:rPr>
              <a:t>320V DC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M</a:t>
            </a:r>
            <a:r>
              <a:rPr lang="en-US" altLang="de-DE" sz="1200" baseline="-25000" dirty="0">
                <a:latin typeface="+mj-lt"/>
              </a:rPr>
              <a:t>O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0.7 -  1.5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3,000 rpm</a:t>
            </a:r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           </a:t>
            </a:r>
            <a:r>
              <a:rPr lang="en-US" altLang="de-DE" sz="1200" dirty="0" smtClean="0">
                <a:latin typeface="+mj-lt"/>
              </a:rPr>
              <a:t> 6,000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sp>
        <p:nvSpPr>
          <p:cNvPr id="8" name="Textfeld 11"/>
          <p:cNvSpPr txBox="1">
            <a:spLocks noChangeArrowheads="1"/>
          </p:cNvSpPr>
          <p:nvPr/>
        </p:nvSpPr>
        <p:spPr bwMode="auto">
          <a:xfrm>
            <a:off x="3781425" y="3639467"/>
            <a:ext cx="1727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>
                <a:latin typeface="+mj-lt"/>
              </a:rPr>
              <a:t>HMP08</a:t>
            </a: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2 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dirty="0" smtClean="0">
                <a:latin typeface="+mj-lt"/>
              </a:rPr>
              <a:t>= </a:t>
            </a:r>
            <a:r>
              <a:rPr lang="en-US" altLang="de-DE" sz="1200" dirty="0">
                <a:latin typeface="+mj-lt"/>
              </a:rPr>
              <a:t>320/560V DC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M</a:t>
            </a:r>
            <a:r>
              <a:rPr lang="en-US" altLang="de-DE" sz="1200" baseline="-25000" dirty="0">
                <a:latin typeface="+mj-lt"/>
              </a:rPr>
              <a:t>O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2.8 – 3.5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3,000 rpm</a:t>
            </a:r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          </a:t>
            </a:r>
            <a:r>
              <a:rPr lang="en-US" altLang="de-DE" sz="1200" dirty="0" smtClean="0">
                <a:latin typeface="+mj-lt"/>
              </a:rPr>
              <a:t>  5,500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sp>
        <p:nvSpPr>
          <p:cNvPr id="9" name="Textfeld 14"/>
          <p:cNvSpPr txBox="1">
            <a:spLocks noChangeArrowheads="1"/>
          </p:cNvSpPr>
          <p:nvPr/>
        </p:nvSpPr>
        <p:spPr bwMode="auto">
          <a:xfrm>
            <a:off x="5508625" y="3639467"/>
            <a:ext cx="1727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>
                <a:latin typeface="+mj-lt"/>
              </a:rPr>
              <a:t>HMP10</a:t>
            </a: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2 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dirty="0" smtClean="0">
                <a:latin typeface="+mj-lt"/>
              </a:rPr>
              <a:t>= </a:t>
            </a:r>
            <a:r>
              <a:rPr lang="en-US" altLang="de-DE" sz="1200" dirty="0">
                <a:latin typeface="+mj-lt"/>
              </a:rPr>
              <a:t>560V DC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M</a:t>
            </a:r>
            <a:r>
              <a:rPr lang="en-US" altLang="de-DE" sz="1200" baseline="-25000" dirty="0">
                <a:latin typeface="+mj-lt"/>
              </a:rPr>
              <a:t>O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5.6 – 7.5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3,000 rpm</a:t>
            </a:r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           </a:t>
            </a:r>
            <a:r>
              <a:rPr lang="en-US" altLang="de-DE" sz="1200" dirty="0" smtClean="0">
                <a:latin typeface="+mj-lt"/>
              </a:rPr>
              <a:t> 5,000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sp>
        <p:nvSpPr>
          <p:cNvPr id="10" name="Textfeld 15"/>
          <p:cNvSpPr txBox="1">
            <a:spLocks noChangeArrowheads="1"/>
          </p:cNvSpPr>
          <p:nvPr/>
        </p:nvSpPr>
        <p:spPr bwMode="auto">
          <a:xfrm>
            <a:off x="7239000" y="3639467"/>
            <a:ext cx="15843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>
                <a:latin typeface="+mj-lt"/>
              </a:rPr>
              <a:t>HMP13</a:t>
            </a: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4 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dirty="0" smtClean="0">
                <a:latin typeface="+mj-lt"/>
              </a:rPr>
              <a:t>= </a:t>
            </a:r>
            <a:r>
              <a:rPr lang="en-US" altLang="de-DE" sz="1200" dirty="0">
                <a:latin typeface="+mj-lt"/>
              </a:rPr>
              <a:t>320/560V DC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M</a:t>
            </a:r>
            <a:r>
              <a:rPr lang="en-US" altLang="de-DE" sz="1200" baseline="-25000" dirty="0">
                <a:latin typeface="+mj-lt"/>
              </a:rPr>
              <a:t>O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5.5 – 18.5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2,000 rpm</a:t>
            </a:r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           </a:t>
            </a:r>
            <a:r>
              <a:rPr lang="en-US" altLang="de-DE" sz="1200" dirty="0" smtClean="0">
                <a:latin typeface="+mj-lt"/>
              </a:rPr>
              <a:t> 3,600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42431"/>
            <a:ext cx="969963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404318"/>
            <a:ext cx="1082675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297956"/>
            <a:ext cx="1192213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2239218"/>
            <a:ext cx="1339850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1962993"/>
            <a:ext cx="16732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15" y="476672"/>
            <a:ext cx="2425419" cy="8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ohr\AppData\Local\Microsoft\Windows\Temporary Internet Files\Content.Outlook\6B8MA958\HMP-Reihe mit HMP19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t="24480" r="11789" b="30363"/>
          <a:stretch>
            <a:fillRect/>
          </a:stretch>
        </p:blipFill>
        <p:spPr bwMode="auto">
          <a:xfrm>
            <a:off x="3407214" y="4221738"/>
            <a:ext cx="5736786" cy="242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HMP – </a:t>
            </a:r>
            <a:r>
              <a:rPr lang="de-DE" dirty="0" err="1" smtClean="0"/>
              <a:t>characteristics</a:t>
            </a:r>
            <a:endParaRPr lang="de-DE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6" y="1412776"/>
            <a:ext cx="424847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all motors with </a:t>
            </a:r>
            <a:r>
              <a:rPr lang="en-US" sz="1200" b="1" dirty="0">
                <a:latin typeface="+mj-lt"/>
              </a:rPr>
              <a:t>overlapped wind</a:t>
            </a:r>
            <a:r>
              <a:rPr lang="en-US" sz="1200" dirty="0">
                <a:latin typeface="+mj-lt"/>
              </a:rPr>
              <a:t>ing </a:t>
            </a:r>
            <a:r>
              <a:rPr lang="en-US" sz="1200" dirty="0" smtClean="0">
                <a:latin typeface="+mj-lt"/>
              </a:rPr>
              <a:t>technology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b="1" dirty="0">
                <a:latin typeface="+mj-lt"/>
              </a:rPr>
              <a:t>6-pole</a:t>
            </a:r>
            <a:r>
              <a:rPr lang="en-US" sz="1200" dirty="0">
                <a:latin typeface="+mj-lt"/>
              </a:rPr>
              <a:t> structure of the </a:t>
            </a:r>
            <a:r>
              <a:rPr lang="en-US" sz="1200" dirty="0" smtClean="0">
                <a:latin typeface="+mj-lt"/>
              </a:rPr>
              <a:t>machines (4-pole at HMP04)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b="1" dirty="0" err="1">
                <a:latin typeface="+mj-lt"/>
              </a:rPr>
              <a:t>Finely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graded</a:t>
            </a:r>
            <a:r>
              <a:rPr lang="de-DE" sz="1200" b="1" dirty="0">
                <a:latin typeface="+mj-lt"/>
              </a:rPr>
              <a:t> power </a:t>
            </a:r>
            <a:r>
              <a:rPr lang="de-DE" sz="1200" b="1" dirty="0" err="1">
                <a:latin typeface="+mj-lt"/>
              </a:rPr>
              <a:t>levels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dirty="0">
                <a:latin typeface="+mj-lt"/>
              </a:rPr>
              <a:t>in </a:t>
            </a:r>
            <a:r>
              <a:rPr lang="de-DE" sz="1200" dirty="0" err="1">
                <a:latin typeface="+mj-lt"/>
              </a:rPr>
              <a:t>the</a:t>
            </a:r>
            <a:r>
              <a:rPr lang="de-DE" sz="1200" dirty="0">
                <a:latin typeface="+mj-lt"/>
              </a:rPr>
              <a:t> power </a:t>
            </a:r>
            <a:r>
              <a:rPr lang="de-DE" sz="1200" dirty="0" err="1">
                <a:latin typeface="+mj-lt"/>
              </a:rPr>
              <a:t>range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up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to</a:t>
            </a:r>
            <a:r>
              <a:rPr lang="de-DE" sz="1200" dirty="0">
                <a:latin typeface="+mj-lt"/>
              </a:rPr>
              <a:t> 4 </a:t>
            </a:r>
            <a:r>
              <a:rPr lang="de-DE" sz="1200" dirty="0" smtClean="0">
                <a:latin typeface="+mj-lt"/>
              </a:rPr>
              <a:t>kW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Different rated speeds </a:t>
            </a:r>
            <a:r>
              <a:rPr lang="en-US" sz="1200" dirty="0" smtClean="0">
                <a:latin typeface="+mj-lt"/>
              </a:rPr>
              <a:t>available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No vacuum </a:t>
            </a:r>
            <a:r>
              <a:rPr lang="en-US" sz="1200" dirty="0" smtClean="0">
                <a:latin typeface="+mj-lt"/>
              </a:rPr>
              <a:t>encapsulation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Very </a:t>
            </a:r>
            <a:r>
              <a:rPr lang="en-US" sz="1200" b="1" dirty="0">
                <a:latin typeface="+mj-lt"/>
              </a:rPr>
              <a:t>compact design</a:t>
            </a:r>
            <a:r>
              <a:rPr lang="en-US" sz="1200" dirty="0">
                <a:latin typeface="+mj-lt"/>
              </a:rPr>
              <a:t>, high </a:t>
            </a:r>
            <a:r>
              <a:rPr lang="en-US" sz="1200" b="1" dirty="0">
                <a:latin typeface="+mj-lt"/>
              </a:rPr>
              <a:t>power </a:t>
            </a:r>
            <a:r>
              <a:rPr lang="en-US" sz="1200" b="1" dirty="0" smtClean="0">
                <a:latin typeface="+mj-lt"/>
              </a:rPr>
              <a:t>density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Optimized inertia (medium to higher values</a:t>
            </a:r>
            <a:r>
              <a:rPr lang="en-US" sz="1200" dirty="0" smtClean="0">
                <a:latin typeface="+mj-lt"/>
              </a:rPr>
              <a:t>)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Very low cogging and torque </a:t>
            </a:r>
            <a:r>
              <a:rPr lang="en-US" sz="1200" dirty="0" smtClean="0">
                <a:latin typeface="+mj-lt"/>
              </a:rPr>
              <a:t>ripple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Speed up to </a:t>
            </a:r>
            <a:r>
              <a:rPr lang="en-US" sz="1200" b="1" dirty="0">
                <a:latin typeface="+mj-lt"/>
              </a:rPr>
              <a:t>9,000 rpm </a:t>
            </a:r>
            <a:r>
              <a:rPr lang="en-US" sz="1200" dirty="0">
                <a:latin typeface="+mj-lt"/>
              </a:rPr>
              <a:t>is </a:t>
            </a:r>
            <a:r>
              <a:rPr lang="en-US" sz="1200" dirty="0" smtClean="0">
                <a:latin typeface="+mj-lt"/>
              </a:rPr>
              <a:t>standard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b="1" dirty="0" err="1">
                <a:latin typeface="+mj-lt"/>
              </a:rPr>
              <a:t>cURus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recognition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All motors with </a:t>
            </a:r>
            <a:r>
              <a:rPr lang="en-US" sz="1200" b="1" dirty="0">
                <a:latin typeface="+mj-lt"/>
              </a:rPr>
              <a:t>UL </a:t>
            </a:r>
            <a:r>
              <a:rPr lang="en-US" sz="1200" b="1" dirty="0" smtClean="0">
                <a:latin typeface="+mj-lt"/>
              </a:rPr>
              <a:t>isolation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Protection class up to </a:t>
            </a:r>
            <a:r>
              <a:rPr lang="en-US" sz="1200" b="1" dirty="0" smtClean="0">
                <a:latin typeface="+mj-lt"/>
              </a:rPr>
              <a:t>IP65</a:t>
            </a:r>
            <a:endParaRPr lang="de-DE" sz="1200" kern="0" dirty="0">
              <a:latin typeface="+mj-lt"/>
              <a:ea typeface="Arial Unicode MS" pitchFamily="34" charset="-128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32040" y="1416144"/>
            <a:ext cx="4139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b="1" dirty="0" smtClean="0">
                <a:latin typeface="+mj-lt"/>
              </a:rPr>
              <a:t>KTY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for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temperature</a:t>
            </a:r>
            <a:r>
              <a:rPr lang="de-DE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measurement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Large variety of encoders and </a:t>
            </a:r>
            <a:r>
              <a:rPr lang="en-US" sz="1200" dirty="0" smtClean="0">
                <a:latin typeface="+mj-lt"/>
              </a:rPr>
              <a:t>connectors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>
                <a:latin typeface="+mj-lt"/>
              </a:rPr>
              <a:t>Smooth shaft with axial </a:t>
            </a:r>
            <a:r>
              <a:rPr lang="en-US" sz="1200" dirty="0" smtClean="0">
                <a:latin typeface="+mj-lt"/>
              </a:rPr>
              <a:t>thread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err="1" smtClean="0">
                <a:latin typeface="+mj-lt"/>
              </a:rPr>
              <a:t>Customized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designs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possible</a:t>
            </a:r>
            <a:endParaRPr lang="de-DE" sz="1200" dirty="0" smtClean="0">
              <a:latin typeface="+mj-lt"/>
            </a:endParaRP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en-US" sz="1200" dirty="0" smtClean="0">
                <a:latin typeface="+mj-lt"/>
              </a:rPr>
              <a:t>Designed </a:t>
            </a:r>
            <a:r>
              <a:rPr lang="en-US" sz="1200" dirty="0">
                <a:latin typeface="+mj-lt"/>
              </a:rPr>
              <a:t>for different batch </a:t>
            </a:r>
            <a:r>
              <a:rPr lang="en-US" sz="1200" dirty="0" smtClean="0">
                <a:latin typeface="+mj-lt"/>
              </a:rPr>
              <a:t>sizes</a:t>
            </a:r>
          </a:p>
          <a:p>
            <a:pPr marL="285750" indent="-28575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tabLst>
                <a:tab pos="542925" algn="l"/>
              </a:tabLst>
              <a:defRPr/>
            </a:pPr>
            <a:r>
              <a:rPr lang="de-DE" sz="1200" dirty="0" err="1">
                <a:latin typeface="+mj-lt"/>
              </a:rPr>
              <a:t>Slight</a:t>
            </a:r>
            <a:r>
              <a:rPr lang="de-DE" sz="1200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modifications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possible</a:t>
            </a:r>
            <a:endParaRPr lang="de-DE" sz="1200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15" y="476672"/>
            <a:ext cx="2425419" cy="8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HMP19 - </a:t>
            </a:r>
            <a:r>
              <a:rPr lang="de-DE" dirty="0" err="1" smtClean="0"/>
              <a:t>properties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t="16954" r="22351" b="7179"/>
          <a:stretch>
            <a:fillRect/>
          </a:stretch>
        </p:blipFill>
        <p:spPr bwMode="auto">
          <a:xfrm>
            <a:off x="4355976" y="2924944"/>
            <a:ext cx="49339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394196" y="1441053"/>
            <a:ext cx="50419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de-DE" sz="1200" b="1" dirty="0">
                <a:latin typeface="+mj-lt"/>
              </a:rPr>
              <a:t>Upward extension </a:t>
            </a:r>
            <a:r>
              <a:rPr lang="en-US" altLang="de-DE" sz="1200" dirty="0">
                <a:latin typeface="+mj-lt"/>
              </a:rPr>
              <a:t>of the existing HMP-series </a:t>
            </a: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de-DE" sz="1200" dirty="0">
                <a:latin typeface="+mj-lt"/>
              </a:rPr>
              <a:t>Max. nominal speed </a:t>
            </a:r>
            <a:r>
              <a:rPr lang="en-US" altLang="de-DE" sz="1200" b="1" dirty="0" smtClean="0">
                <a:latin typeface="+mj-lt"/>
              </a:rPr>
              <a:t>3,000 rpm</a:t>
            </a:r>
            <a:endParaRPr lang="en-US" altLang="de-DE" sz="1200" b="1" baseline="30000" dirty="0">
              <a:latin typeface="+mj-lt"/>
            </a:endParaRP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de-DE" sz="1200" dirty="0">
                <a:latin typeface="+mj-lt"/>
              </a:rPr>
              <a:t>Nominal power up to </a:t>
            </a:r>
            <a:r>
              <a:rPr lang="en-US" altLang="de-DE" sz="1200" b="1" dirty="0" smtClean="0">
                <a:latin typeface="+mj-lt"/>
              </a:rPr>
              <a:t>15 kW</a:t>
            </a:r>
            <a:endParaRPr lang="en-US" altLang="de-DE" sz="1200" b="1" dirty="0">
              <a:latin typeface="+mj-lt"/>
            </a:endParaRP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de-DE" sz="1200" dirty="0">
                <a:latin typeface="+mj-lt"/>
              </a:rPr>
              <a:t>Stall torque up to </a:t>
            </a:r>
            <a:r>
              <a:rPr lang="en-US" altLang="de-DE" sz="1200" b="1" dirty="0" smtClean="0">
                <a:latin typeface="+mj-lt"/>
              </a:rPr>
              <a:t>110 Nm</a:t>
            </a:r>
            <a:endParaRPr lang="en-US" altLang="de-DE" sz="1200" b="1" dirty="0">
              <a:latin typeface="+mj-lt"/>
            </a:endParaRP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de-DE" sz="1200" b="1" dirty="0">
                <a:latin typeface="+mj-lt"/>
              </a:rPr>
              <a:t>Compact</a:t>
            </a:r>
            <a:r>
              <a:rPr lang="en-US" altLang="de-DE" sz="1200" dirty="0">
                <a:latin typeface="+mj-lt"/>
              </a:rPr>
              <a:t> design</a:t>
            </a: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de-DE" sz="1200" b="1" dirty="0">
                <a:latin typeface="+mj-lt"/>
              </a:rPr>
              <a:t>Brake</a:t>
            </a:r>
            <a:r>
              <a:rPr lang="en-US" altLang="de-DE" sz="1200" dirty="0">
                <a:latin typeface="+mj-lt"/>
              </a:rPr>
              <a:t> version up to </a:t>
            </a:r>
            <a:r>
              <a:rPr lang="en-US" altLang="de-DE" sz="1200" dirty="0" smtClean="0">
                <a:latin typeface="+mj-lt"/>
              </a:rPr>
              <a:t>115 Nm </a:t>
            </a:r>
            <a:r>
              <a:rPr lang="en-US" altLang="de-DE" sz="1200" dirty="0">
                <a:latin typeface="+mj-lt"/>
              </a:rPr>
              <a:t>static braking torque</a:t>
            </a: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US" altLang="de-DE" sz="1200" dirty="0">
              <a:latin typeface="+mj-lt"/>
            </a:endParaRP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de-DE" sz="1200" dirty="0">
                <a:latin typeface="+mj-lt"/>
              </a:rPr>
              <a:t>Increasing of the </a:t>
            </a:r>
            <a:r>
              <a:rPr lang="en-US" altLang="de-DE" sz="1200" b="1" dirty="0">
                <a:latin typeface="+mj-lt"/>
              </a:rPr>
              <a:t>encoder</a:t>
            </a:r>
            <a:r>
              <a:rPr lang="en-US" altLang="de-DE" sz="1200" dirty="0">
                <a:latin typeface="+mj-lt"/>
              </a:rPr>
              <a:t> variance to </a:t>
            </a:r>
            <a:r>
              <a:rPr lang="en-US" altLang="de-DE" sz="1200" dirty="0" err="1">
                <a:latin typeface="+mj-lt"/>
              </a:rPr>
              <a:t>EnDat</a:t>
            </a:r>
            <a:r>
              <a:rPr lang="en-US" altLang="de-DE" sz="1200" dirty="0">
                <a:latin typeface="+mj-lt"/>
              </a:rPr>
              <a:t> 2.2</a:t>
            </a: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de-DE" sz="1200" b="1" dirty="0" err="1">
                <a:latin typeface="+mj-lt"/>
              </a:rPr>
              <a:t>CURus</a:t>
            </a:r>
            <a:r>
              <a:rPr lang="en-US" altLang="de-DE" sz="1200" dirty="0">
                <a:latin typeface="+mj-lt"/>
              </a:rPr>
              <a:t>-complete certification</a:t>
            </a: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de-DE" sz="1200" b="1" dirty="0">
                <a:latin typeface="+mj-lt"/>
              </a:rPr>
              <a:t>M40</a:t>
            </a:r>
            <a:r>
              <a:rPr lang="en-US" altLang="de-DE" sz="1200" dirty="0">
                <a:latin typeface="+mj-lt"/>
              </a:rPr>
              <a:t> power connector</a:t>
            </a: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de-DE" sz="1200" dirty="0">
                <a:latin typeface="+mj-lt"/>
              </a:rPr>
              <a:t>Optimized </a:t>
            </a:r>
            <a:r>
              <a:rPr lang="en-US" altLang="de-DE" sz="1200" b="1" dirty="0">
                <a:latin typeface="+mj-lt"/>
              </a:rPr>
              <a:t>inertia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15" y="476672"/>
            <a:ext cx="2425419" cy="8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Allied Motion Technologies Inc.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E8E82-4965-4538-A6C4-A17EBF1976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HMD - </a:t>
            </a:r>
            <a:r>
              <a:rPr lang="de-DE" dirty="0" err="1" smtClean="0"/>
              <a:t>range</a:t>
            </a:r>
            <a:endParaRPr lang="de-DE" dirty="0"/>
          </a:p>
        </p:txBody>
      </p:sp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973584" y="3497039"/>
            <a:ext cx="187166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 smtClean="0">
                <a:latin typeface="+mj-lt"/>
              </a:rPr>
              <a:t>HMD04</a:t>
            </a:r>
            <a:endParaRPr lang="en-US" altLang="de-DE" sz="1200" b="1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 smtClean="0">
                <a:latin typeface="+mj-lt"/>
              </a:rPr>
              <a:t>3 </a:t>
            </a:r>
            <a:r>
              <a:rPr lang="en-US" altLang="de-DE" sz="1200" dirty="0">
                <a:latin typeface="+mj-lt"/>
              </a:rPr>
              <a:t>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dirty="0" smtClean="0">
                <a:latin typeface="+mj-lt"/>
              </a:rPr>
              <a:t>= 	24/48/</a:t>
            </a:r>
            <a:br>
              <a:rPr lang="en-US" altLang="de-DE" sz="1200" dirty="0" smtClean="0">
                <a:latin typeface="+mj-lt"/>
              </a:rPr>
            </a:br>
            <a:r>
              <a:rPr lang="en-US" altLang="de-DE" sz="1200" dirty="0" smtClean="0">
                <a:latin typeface="+mj-lt"/>
              </a:rPr>
              <a:t>	320/560 V </a:t>
            </a:r>
            <a:r>
              <a:rPr lang="en-US" altLang="de-DE" sz="1200" dirty="0">
                <a:latin typeface="+mj-lt"/>
              </a:rPr>
              <a:t>DC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M</a:t>
            </a:r>
            <a:r>
              <a:rPr lang="en-US" altLang="de-DE" sz="1200" baseline="-25000" dirty="0">
                <a:latin typeface="+mj-lt"/>
              </a:rPr>
              <a:t>O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	0.2 – 0.5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3,000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           </a:t>
            </a:r>
            <a:r>
              <a:rPr lang="en-US" altLang="de-DE" sz="1200" dirty="0" smtClean="0">
                <a:latin typeface="+mj-lt"/>
              </a:rPr>
              <a:t> 6,000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           </a:t>
            </a:r>
            <a:r>
              <a:rPr lang="en-US" altLang="de-DE" sz="1200" dirty="0" smtClean="0">
                <a:latin typeface="+mj-lt"/>
              </a:rPr>
              <a:t> 9,000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2916634" y="3497039"/>
            <a:ext cx="1657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 smtClean="0">
                <a:latin typeface="+mj-lt"/>
              </a:rPr>
              <a:t>HMD06</a:t>
            </a:r>
            <a:endParaRPr lang="en-US" altLang="de-DE" sz="1200" b="1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 smtClean="0">
                <a:latin typeface="+mj-lt"/>
              </a:rPr>
              <a:t>4 </a:t>
            </a:r>
            <a:r>
              <a:rPr lang="en-US" altLang="de-DE" sz="1200" dirty="0">
                <a:latin typeface="+mj-lt"/>
              </a:rPr>
              <a:t>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dirty="0" smtClean="0">
                <a:latin typeface="+mj-lt"/>
              </a:rPr>
              <a:t>= 	24/48/</a:t>
            </a:r>
            <a:br>
              <a:rPr lang="en-US" altLang="de-DE" sz="1200" dirty="0" smtClean="0">
                <a:latin typeface="+mj-lt"/>
              </a:rPr>
            </a:br>
            <a:r>
              <a:rPr lang="en-US" altLang="de-DE" sz="1200" dirty="0" smtClean="0">
                <a:latin typeface="+mj-lt"/>
              </a:rPr>
              <a:t>	320/560 V DC</a:t>
            </a:r>
          </a:p>
          <a:p>
            <a:pPr eaLnBrk="1" hangingPunct="1"/>
            <a:endParaRPr lang="en-US" altLang="de-DE" sz="1200" dirty="0" smtClean="0">
              <a:latin typeface="+mj-lt"/>
            </a:endParaRPr>
          </a:p>
          <a:p>
            <a:pPr eaLnBrk="1" hangingPunct="1"/>
            <a:r>
              <a:rPr lang="en-US" altLang="de-DE" sz="1200" dirty="0" smtClean="0">
                <a:latin typeface="+mj-lt"/>
              </a:rPr>
              <a:t>M</a:t>
            </a:r>
            <a:r>
              <a:rPr lang="en-US" altLang="de-DE" sz="1200" baseline="-25000" dirty="0" smtClean="0">
                <a:latin typeface="+mj-lt"/>
              </a:rPr>
              <a:t>O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	0.5 – 2.0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3,000 rpm</a:t>
            </a:r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           </a:t>
            </a:r>
            <a:r>
              <a:rPr lang="en-US" altLang="de-DE" sz="1200" dirty="0" smtClean="0">
                <a:latin typeface="+mj-lt"/>
              </a:rPr>
              <a:t> 6,000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sp>
        <p:nvSpPr>
          <p:cNvPr id="8" name="Textfeld 11"/>
          <p:cNvSpPr txBox="1">
            <a:spLocks noChangeArrowheads="1"/>
          </p:cNvSpPr>
          <p:nvPr/>
        </p:nvSpPr>
        <p:spPr bwMode="auto">
          <a:xfrm>
            <a:off x="4645992" y="3495451"/>
            <a:ext cx="17272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 smtClean="0">
                <a:latin typeface="+mj-lt"/>
              </a:rPr>
              <a:t>HMD08</a:t>
            </a:r>
            <a:endParaRPr lang="en-US" altLang="de-DE" sz="1200" b="1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 smtClean="0">
                <a:latin typeface="+mj-lt"/>
              </a:rPr>
              <a:t>5 </a:t>
            </a:r>
            <a:r>
              <a:rPr lang="en-US" altLang="de-DE" sz="1200" dirty="0">
                <a:latin typeface="+mj-lt"/>
              </a:rPr>
              <a:t>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dirty="0" smtClean="0">
                <a:latin typeface="+mj-lt"/>
              </a:rPr>
              <a:t>= 	24/48/</a:t>
            </a:r>
            <a:br>
              <a:rPr lang="en-US" altLang="de-DE" sz="1200" dirty="0" smtClean="0">
                <a:latin typeface="+mj-lt"/>
              </a:rPr>
            </a:br>
            <a:r>
              <a:rPr lang="en-US" altLang="de-DE" sz="1200" dirty="0" smtClean="0">
                <a:latin typeface="+mj-lt"/>
              </a:rPr>
              <a:t>	320/560V </a:t>
            </a:r>
            <a:r>
              <a:rPr lang="en-US" altLang="de-DE" sz="1200" dirty="0">
                <a:latin typeface="+mj-lt"/>
              </a:rPr>
              <a:t>DC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M</a:t>
            </a:r>
            <a:r>
              <a:rPr lang="en-US" altLang="de-DE" sz="1200" baseline="-25000" dirty="0">
                <a:latin typeface="+mj-lt"/>
              </a:rPr>
              <a:t>O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	2.0 – 6.0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3,000 rpm</a:t>
            </a:r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           </a:t>
            </a:r>
            <a:r>
              <a:rPr lang="en-US" altLang="de-DE" sz="1200" dirty="0" smtClean="0">
                <a:latin typeface="+mj-lt"/>
              </a:rPr>
              <a:t> 5,500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sp>
        <p:nvSpPr>
          <p:cNvPr id="9" name="Textfeld 14"/>
          <p:cNvSpPr txBox="1">
            <a:spLocks noChangeArrowheads="1"/>
          </p:cNvSpPr>
          <p:nvPr/>
        </p:nvSpPr>
        <p:spPr bwMode="auto">
          <a:xfrm>
            <a:off x="6517208" y="3495451"/>
            <a:ext cx="17272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200" b="1" dirty="0" smtClean="0">
                <a:latin typeface="+mj-lt"/>
              </a:rPr>
              <a:t>HMD10</a:t>
            </a:r>
            <a:endParaRPr lang="en-US" altLang="de-DE" sz="1200" b="1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  <a:p>
            <a:pPr eaLnBrk="1" hangingPunct="1"/>
            <a:r>
              <a:rPr lang="en-US" altLang="de-DE" sz="1200" dirty="0" smtClean="0">
                <a:latin typeface="+mj-lt"/>
              </a:rPr>
              <a:t>3 </a:t>
            </a:r>
            <a:r>
              <a:rPr lang="en-US" altLang="de-DE" sz="1200" dirty="0">
                <a:latin typeface="+mj-lt"/>
              </a:rPr>
              <a:t>stack lengths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 smtClean="0">
                <a:latin typeface="+mj-lt"/>
              </a:rPr>
              <a:t>U</a:t>
            </a:r>
            <a:r>
              <a:rPr lang="en-US" altLang="de-DE" sz="1200" baseline="-25000" dirty="0" err="1" smtClean="0">
                <a:latin typeface="+mj-lt"/>
              </a:rPr>
              <a:t>Bus</a:t>
            </a:r>
            <a:r>
              <a:rPr lang="en-US" altLang="de-DE" sz="1200" dirty="0" smtClean="0">
                <a:latin typeface="+mj-lt"/>
              </a:rPr>
              <a:t>= 	24/48/</a:t>
            </a:r>
            <a:br>
              <a:rPr lang="en-US" altLang="de-DE" sz="1200" dirty="0" smtClean="0">
                <a:latin typeface="+mj-lt"/>
              </a:rPr>
            </a:br>
            <a:r>
              <a:rPr lang="en-US" altLang="de-DE" sz="1200" dirty="0" smtClean="0">
                <a:latin typeface="+mj-lt"/>
              </a:rPr>
              <a:t>	320/560 V </a:t>
            </a:r>
            <a:r>
              <a:rPr lang="en-US" altLang="de-DE" sz="1200" dirty="0">
                <a:latin typeface="+mj-lt"/>
              </a:rPr>
              <a:t>DC</a:t>
            </a: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>
                <a:latin typeface="+mj-lt"/>
              </a:rPr>
              <a:t>M</a:t>
            </a:r>
            <a:r>
              <a:rPr lang="en-US" altLang="de-DE" sz="1200" baseline="-25000" dirty="0">
                <a:latin typeface="+mj-lt"/>
              </a:rPr>
              <a:t>O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	5.0 – 10.0 Nm</a:t>
            </a:r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r>
              <a:rPr lang="en-US" altLang="de-DE" sz="1200" dirty="0" err="1">
                <a:latin typeface="+mj-lt"/>
              </a:rPr>
              <a:t>n</a:t>
            </a:r>
            <a:r>
              <a:rPr lang="en-US" altLang="de-DE" sz="1200" baseline="-25000" dirty="0" err="1">
                <a:latin typeface="+mj-lt"/>
              </a:rPr>
              <a:t>rated</a:t>
            </a:r>
            <a:r>
              <a:rPr lang="en-US" altLang="de-DE" sz="1200" baseline="-25000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= </a:t>
            </a:r>
            <a:r>
              <a:rPr lang="en-US" altLang="de-DE" sz="1200" dirty="0" smtClean="0">
                <a:latin typeface="+mj-lt"/>
              </a:rPr>
              <a:t>3,000 rpm                  	  5,000 rpm</a:t>
            </a:r>
            <a:endParaRPr lang="en-US" altLang="de-DE" sz="1200" baseline="30000" dirty="0">
              <a:latin typeface="+mj-lt"/>
            </a:endParaRPr>
          </a:p>
          <a:p>
            <a:pPr eaLnBrk="1" hangingPunct="1"/>
            <a:endParaRPr lang="en-US" altLang="de-DE" sz="1200" dirty="0">
              <a:latin typeface="+mj-lt"/>
            </a:endParaRPr>
          </a:p>
          <a:p>
            <a:pPr eaLnBrk="1" hangingPunct="1"/>
            <a:endParaRPr lang="en-US" altLang="de-DE" sz="1200" b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483" y="2446547"/>
            <a:ext cx="1017584" cy="8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7163" y="2399181"/>
            <a:ext cx="939588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1644" y="2292819"/>
            <a:ext cx="1166968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7184" y="2096864"/>
            <a:ext cx="1439168" cy="127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38" y="499519"/>
            <a:ext cx="2414494" cy="8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OT 2016 4x3_R1">
  <a:themeElements>
    <a:clrScheme name="AMOT 2016 Them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762C8"/>
      </a:accent1>
      <a:accent2>
        <a:srgbClr val="247EEF"/>
      </a:accent2>
      <a:accent3>
        <a:srgbClr val="A5A5A5"/>
      </a:accent3>
      <a:accent4>
        <a:srgbClr val="FFC000"/>
      </a:accent4>
      <a:accent5>
        <a:srgbClr val="EC0000"/>
      </a:accent5>
      <a:accent6>
        <a:srgbClr val="00B050"/>
      </a:accent6>
      <a:hlink>
        <a:srgbClr val="0762C8"/>
      </a:hlink>
      <a:folHlink>
        <a:srgbClr val="B755A2"/>
      </a:folHlink>
    </a:clrScheme>
    <a:fontScheme name="AMOT 2016 Theme">
      <a:majorFont>
        <a:latin typeface="Century Gothic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OT 2016 4x3.potx" id="{F8AF9DD9-7EB5-464E-840C-95DFE57680A2}" vid="{B0270DBF-E91E-4416-8CD8-444BC38EC8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MOT 2016 Theme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762C8"/>
    </a:accent1>
    <a:accent2>
      <a:srgbClr val="247EEF"/>
    </a:accent2>
    <a:accent3>
      <a:srgbClr val="A5A5A5"/>
    </a:accent3>
    <a:accent4>
      <a:srgbClr val="FFC000"/>
    </a:accent4>
    <a:accent5>
      <a:srgbClr val="EC0000"/>
    </a:accent5>
    <a:accent6>
      <a:srgbClr val="00B050"/>
    </a:accent6>
    <a:hlink>
      <a:srgbClr val="0762C8"/>
    </a:hlink>
    <a:folHlink>
      <a:srgbClr val="B755A2"/>
    </a:folHlink>
  </a:clrScheme>
</a:themeOverride>
</file>

<file path=ppt/theme/themeOverride2.xml><?xml version="1.0" encoding="utf-8"?>
<a:themeOverride xmlns:a="http://schemas.openxmlformats.org/drawingml/2006/main">
  <a:clrScheme name="AMOT 2016 Theme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762C8"/>
    </a:accent1>
    <a:accent2>
      <a:srgbClr val="247EEF"/>
    </a:accent2>
    <a:accent3>
      <a:srgbClr val="A5A5A5"/>
    </a:accent3>
    <a:accent4>
      <a:srgbClr val="FFC000"/>
    </a:accent4>
    <a:accent5>
      <a:srgbClr val="EC0000"/>
    </a:accent5>
    <a:accent6>
      <a:srgbClr val="00B050"/>
    </a:accent6>
    <a:hlink>
      <a:srgbClr val="0762C8"/>
    </a:hlink>
    <a:folHlink>
      <a:srgbClr val="B755A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1632</Words>
  <Application>Microsoft Office PowerPoint</Application>
  <PresentationFormat>On-screen Show (4:3)</PresentationFormat>
  <Paragraphs>461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 Unicode MS</vt:lpstr>
      <vt:lpstr>Arial</vt:lpstr>
      <vt:lpstr>Arial Narrow</vt:lpstr>
      <vt:lpstr>Calibri</vt:lpstr>
      <vt:lpstr>Century Gothic</vt:lpstr>
      <vt:lpstr>Courier New</vt:lpstr>
      <vt:lpstr>Myriad Pro</vt:lpstr>
      <vt:lpstr>Segoe UI</vt:lpstr>
      <vt:lpstr>Times New Roman</vt:lpstr>
      <vt:lpstr>Verdana</vt:lpstr>
      <vt:lpstr>Wingdings</vt:lpstr>
      <vt:lpstr>AMOT 2016 4x3_R1</vt:lpstr>
      <vt:lpstr>PowerPoint Presentation</vt:lpstr>
      <vt:lpstr>HeiMotion servo motors</vt:lpstr>
      <vt:lpstr>The modular servo platform of</vt:lpstr>
      <vt:lpstr>HMC - range</vt:lpstr>
      <vt:lpstr>HMC – characteritics</vt:lpstr>
      <vt:lpstr>HMP - range</vt:lpstr>
      <vt:lpstr>HMP – characteristics</vt:lpstr>
      <vt:lpstr>HMP19 - properties</vt:lpstr>
      <vt:lpstr>HMD - range</vt:lpstr>
      <vt:lpstr>HMD - characteristics</vt:lpstr>
      <vt:lpstr>Selling proposition - bearing</vt:lpstr>
      <vt:lpstr>Selling proposition - rotor</vt:lpstr>
      <vt:lpstr>Selling proposition – winding</vt:lpstr>
      <vt:lpstr>Selling proposition - encoder</vt:lpstr>
      <vt:lpstr>Selling proposition - encoder</vt:lpstr>
      <vt:lpstr>Selling proposition – Hiperface DSL</vt:lpstr>
      <vt:lpstr>HeiMotion with planetary gears</vt:lpstr>
      <vt:lpstr>Advantages of direct attachment</vt:lpstr>
      <vt:lpstr>Variety of gear drive versions</vt:lpstr>
      <vt:lpstr>Unique customer approach of</vt:lpstr>
      <vt:lpstr>USPs – basic factors</vt:lpstr>
      <vt:lpstr>USPs – performance factors</vt:lpstr>
      <vt:lpstr>USPs – enthusiasm factors</vt:lpstr>
      <vt:lpstr>What sets us apart is…</vt:lpstr>
      <vt:lpstr>PowerPoint Presentation</vt:lpstr>
    </vt:vector>
  </TitlesOfParts>
  <Company>Heidrive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Kevin McNicholas</cp:lastModifiedBy>
  <cp:revision>101</cp:revision>
  <cp:lastPrinted>2016-09-06T06:30:24Z</cp:lastPrinted>
  <dcterms:created xsi:type="dcterms:W3CDTF">2016-08-19T11:08:44Z</dcterms:created>
  <dcterms:modified xsi:type="dcterms:W3CDTF">2017-09-08T19:41:59Z</dcterms:modified>
</cp:coreProperties>
</file>